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roxima Nova Heavy" charset="1" panose="02000506030000020004"/>
      <p:regular r:id="rId23"/>
    </p:embeddedFont>
    <p:embeddedFont>
      <p:font typeface="Clear Sans" charset="1" panose="020B0503030202020304"/>
      <p:regular r:id="rId24"/>
    </p:embeddedFont>
    <p:embeddedFont>
      <p:font typeface="Clear Sans Bold" charset="1" panose="020B0803030202020304"/>
      <p:regular r:id="rId25"/>
    </p:embeddedFont>
    <p:embeddedFont>
      <p:font typeface="Anton" charset="1" panose="00000500000000000000"/>
      <p:regular r:id="rId26"/>
    </p:embeddedFont>
    <p:embeddedFont>
      <p:font typeface="Open Sans Bold" charset="1" panose="020B0806030504020204"/>
      <p:regular r:id="rId27"/>
    </p:embeddedFont>
    <p:embeddedFont>
      <p:font typeface="League Spartan" charset="1" panose="00000800000000000000"/>
      <p:regular r:id="rId29"/>
    </p:embeddedFont>
    <p:embeddedFont>
      <p:font typeface="Telegraf Bold" charset="1" panose="00000800000000000000"/>
      <p:regular r:id="rId30"/>
    </p:embeddedFont>
    <p:embeddedFont>
      <p:font typeface="Proxima Nova Bold" charset="1" panose="02000506030000020004"/>
      <p:regular r:id="rId32"/>
    </p:embeddedFont>
    <p:embeddedFont>
      <p:font typeface="Canva Sans Bold" charset="1" panose="020B0803030501040103"/>
      <p:regular r:id="rId33"/>
    </p:embeddedFont>
    <p:embeddedFont>
      <p:font typeface="Arial Bold" charset="1" panose="020B0802020202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notesSlides/notesSlide2.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3.xml" Type="http://schemas.openxmlformats.org/officeDocument/2006/relationships/notesSlide"/><Relationship Id="rId32" Target="fonts/font32.fntdata" Type="http://schemas.openxmlformats.org/officeDocument/2006/relationships/font"/><Relationship Id="rId33" Target="fonts/font33.fntdata" Type="http://schemas.openxmlformats.org/officeDocument/2006/relationships/font"/><Relationship Id="rId34" Target="notesSlides/notesSlide4.xml" Type="http://schemas.openxmlformats.org/officeDocument/2006/relationships/notesSlide"/><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hope you guys r well. we r frm grp 7, we made an amazing project to show u guys. the projct is laser alarm security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oour project basically used for secuirity purpous in home or private property. A laser beam is used in the system , if the laser is crossed by any thing then alarm get triggered and 2 LED start to beeping . Then if i want to sstop the alarm simply pressing the switch i can turn off the alarm. we also add a user system . for example if tyhe home owner want to disarmed the the security system simpy pressing the button then Green light will on and system will be turn off.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[morning/afternoon], everyone.</a:t>
            </a:r>
          </a:p>
          <a:p>
            <a:r>
              <a:rPr lang="en-US"/>
              <a:t>Today, we are excited to present our Laser Security Alarm System, which was designed with the primary motivation of enhancing safety and security for individuals and their property. The main goal of this project is to develop an effective, user-friendly alarm system that can help prevent unauthorized access or intruders from crossing boundaries on private properties.</a:t>
            </a:r>
          </a:p>
          <a:p>
            <a:r>
              <a:rPr lang="en-US"/>
              <a:t>Incorporating innovation and technology into everyday life is key to progress. Through this project, we’ve showcased how such technology can be harnessed to create devices that not only improve security but can also save lives and make our environments safer. This is a perfect example of how technology can address real-world challenges.</a:t>
            </a:r>
          </a:p>
          <a:p>
            <a:r>
              <a:rPr lang="en-US"/>
              <a:t>Moreover, this project has provided an invaluable opportunity for skill development. As a team, we’ve worked on problem-solving, communication, and project management, which will be beneficial for our personal and professional growth.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for the components we used in the system, we integrated a buzzer, Arduino, breadboard, resistors, LEDs, wires, and a laser-dependent resistor, among others, to bring the system to life.</a:t>
            </a:r>
          </a:p>
          <a:p>
            <a:r>
              <a:rPr lang="en-US"/>
              <a:t>Thank you for your attention, and we hope you enjoy exploring the details of our Laser Security Alarm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jpeg" Type="http://schemas.openxmlformats.org/officeDocument/2006/relationships/image"/><Relationship Id="rId6"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2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13" Target="../media/image31.png" Type="http://schemas.openxmlformats.org/officeDocument/2006/relationships/image"/><Relationship Id="rId14" Target="../media/image32.png" Type="http://schemas.openxmlformats.org/officeDocument/2006/relationships/image"/><Relationship Id="rId15" Target="../media/image33.png" Type="http://schemas.openxmlformats.org/officeDocument/2006/relationships/image"/><Relationship Id="rId16" Target="../media/image34.png" Type="http://schemas.openxmlformats.org/officeDocument/2006/relationships/image"/><Relationship Id="rId17" Target="../media/image35.png" Type="http://schemas.openxmlformats.org/officeDocument/2006/relationships/image"/><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9.jpeg" Type="http://schemas.openxmlformats.org/officeDocument/2006/relationships/image"/><Relationship Id="rId5" Target="../media/VAGcnafeaDY.mp4" Type="http://schemas.openxmlformats.org/officeDocument/2006/relationships/video"/><Relationship Id="rId6" Target="../media/VAGcnafeaDY.mp4" Type="http://schemas.microsoft.com/office/2007/relationships/media"/><Relationship Id="rId7" Target="../media/image4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false" flipV="true" rot="0">
            <a:off x="-1585659" y="-1286614"/>
            <a:ext cx="6229350" cy="6229350"/>
          </a:xfrm>
          <a:custGeom>
            <a:avLst/>
            <a:gdLst/>
            <a:ahLst/>
            <a:cxnLst/>
            <a:rect r="r" b="b" t="t" l="l"/>
            <a:pathLst>
              <a:path h="6229350" w="6229350">
                <a:moveTo>
                  <a:pt x="0" y="6229350"/>
                </a:moveTo>
                <a:lnTo>
                  <a:pt x="6229350" y="6229350"/>
                </a:lnTo>
                <a:lnTo>
                  <a:pt x="6229350" y="0"/>
                </a:lnTo>
                <a:lnTo>
                  <a:pt x="0" y="0"/>
                </a:lnTo>
                <a:lnTo>
                  <a:pt x="0" y="622935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5335" y="7463472"/>
            <a:ext cx="4848071" cy="4114800"/>
          </a:xfrm>
          <a:custGeom>
            <a:avLst/>
            <a:gdLst/>
            <a:ahLst/>
            <a:cxnLst/>
            <a:rect r="r" b="b" t="t" l="l"/>
            <a:pathLst>
              <a:path h="4114800" w="4848071">
                <a:moveTo>
                  <a:pt x="0" y="0"/>
                </a:moveTo>
                <a:lnTo>
                  <a:pt x="4848070" y="0"/>
                </a:lnTo>
                <a:lnTo>
                  <a:pt x="484807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true" rot="0">
            <a:off x="14560453" y="-1416218"/>
            <a:ext cx="4848071" cy="4114800"/>
          </a:xfrm>
          <a:custGeom>
            <a:avLst/>
            <a:gdLst/>
            <a:ahLst/>
            <a:cxnLst/>
            <a:rect r="r" b="b" t="t" l="l"/>
            <a:pathLst>
              <a:path h="4114800" w="4848071">
                <a:moveTo>
                  <a:pt x="4848071" y="4114800"/>
                </a:moveTo>
                <a:lnTo>
                  <a:pt x="0" y="4114800"/>
                </a:lnTo>
                <a:lnTo>
                  <a:pt x="0" y="0"/>
                </a:lnTo>
                <a:lnTo>
                  <a:pt x="4848071" y="0"/>
                </a:lnTo>
                <a:lnTo>
                  <a:pt x="4848071"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988442" y="5339397"/>
            <a:ext cx="6229350" cy="6229350"/>
          </a:xfrm>
          <a:custGeom>
            <a:avLst/>
            <a:gdLst/>
            <a:ahLst/>
            <a:cxnLst/>
            <a:rect r="r" b="b" t="t" l="l"/>
            <a:pathLst>
              <a:path h="6229350" w="6229350">
                <a:moveTo>
                  <a:pt x="6229350" y="0"/>
                </a:moveTo>
                <a:lnTo>
                  <a:pt x="0" y="0"/>
                </a:lnTo>
                <a:lnTo>
                  <a:pt x="0" y="6229350"/>
                </a:lnTo>
                <a:lnTo>
                  <a:pt x="6229350" y="6229350"/>
                </a:lnTo>
                <a:lnTo>
                  <a:pt x="622935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43906" y="-442025"/>
            <a:ext cx="14508977" cy="10881733"/>
          </a:xfrm>
          <a:custGeom>
            <a:avLst/>
            <a:gdLst/>
            <a:ahLst/>
            <a:cxnLst/>
            <a:rect r="r" b="b" t="t" l="l"/>
            <a:pathLst>
              <a:path h="10881733" w="14508977">
                <a:moveTo>
                  <a:pt x="0" y="0"/>
                </a:moveTo>
                <a:lnTo>
                  <a:pt x="14508977" y="0"/>
                </a:lnTo>
                <a:lnTo>
                  <a:pt x="14508977" y="10881732"/>
                </a:lnTo>
                <a:lnTo>
                  <a:pt x="0" y="10881732"/>
                </a:lnTo>
                <a:lnTo>
                  <a:pt x="0" y="0"/>
                </a:lnTo>
                <a:close/>
              </a:path>
            </a:pathLst>
          </a:custGeom>
          <a:blipFill>
            <a:blip r:embed="rId7"/>
            <a:stretch>
              <a:fillRect l="0" t="0" r="0" b="0"/>
            </a:stretch>
          </a:blipFill>
        </p:spPr>
      </p:sp>
      <p:grpSp>
        <p:nvGrpSpPr>
          <p:cNvPr name="Group 7" id="7"/>
          <p:cNvGrpSpPr/>
          <p:nvPr/>
        </p:nvGrpSpPr>
        <p:grpSpPr>
          <a:xfrm rot="0">
            <a:off x="12633151" y="263131"/>
            <a:ext cx="638793" cy="638793"/>
            <a:chOff x="0" y="0"/>
            <a:chExt cx="851724" cy="851724"/>
          </a:xfrm>
        </p:grpSpPr>
        <p:grpSp>
          <p:nvGrpSpPr>
            <p:cNvPr name="Group 8" id="8"/>
            <p:cNvGrpSpPr/>
            <p:nvPr/>
          </p:nvGrpSpPr>
          <p:grpSpPr>
            <a:xfrm rot="0">
              <a:off x="142456" y="142456"/>
              <a:ext cx="566813" cy="5668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0" y="0"/>
              <a:ext cx="851724" cy="851724"/>
            </a:xfrm>
            <a:custGeom>
              <a:avLst/>
              <a:gdLst/>
              <a:ahLst/>
              <a:cxnLst/>
              <a:rect r="r" b="b" t="t" l="l"/>
              <a:pathLst>
                <a:path h="851724" w="851724">
                  <a:moveTo>
                    <a:pt x="0" y="0"/>
                  </a:moveTo>
                  <a:lnTo>
                    <a:pt x="851724" y="0"/>
                  </a:lnTo>
                  <a:lnTo>
                    <a:pt x="851724" y="851724"/>
                  </a:lnTo>
                  <a:lnTo>
                    <a:pt x="0" y="851724"/>
                  </a:lnTo>
                  <a:lnTo>
                    <a:pt x="0" y="0"/>
                  </a:lnTo>
                  <a:close/>
                </a:path>
              </a:pathLst>
            </a:custGeom>
            <a:blipFill>
              <a:blip r:embed="rId8"/>
              <a:stretch>
                <a:fillRect l="0" t="0" r="0" b="0"/>
              </a:stretch>
            </a:blipFill>
          </p:spPr>
        </p:sp>
      </p:grpSp>
      <p:sp>
        <p:nvSpPr>
          <p:cNvPr name="Freeform 12" id="12"/>
          <p:cNvSpPr/>
          <p:nvPr/>
        </p:nvSpPr>
        <p:spPr>
          <a:xfrm flipH="false" flipV="false" rot="0">
            <a:off x="-704618" y="7945056"/>
            <a:ext cx="7315200" cy="3633216"/>
          </a:xfrm>
          <a:custGeom>
            <a:avLst/>
            <a:gdLst/>
            <a:ahLst/>
            <a:cxnLst/>
            <a:rect r="r" b="b" t="t" l="l"/>
            <a:pathLst>
              <a:path h="3633216" w="7315200">
                <a:moveTo>
                  <a:pt x="0" y="0"/>
                </a:moveTo>
                <a:lnTo>
                  <a:pt x="7315200" y="0"/>
                </a:lnTo>
                <a:lnTo>
                  <a:pt x="7315200" y="3633216"/>
                </a:lnTo>
                <a:lnTo>
                  <a:pt x="0" y="36332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2513782" y="2816730"/>
            <a:ext cx="5277778" cy="1602859"/>
          </a:xfrm>
          <a:prstGeom prst="rect">
            <a:avLst/>
          </a:prstGeom>
        </p:spPr>
        <p:txBody>
          <a:bodyPr anchor="t" rtlCol="false" tIns="0" lIns="0" bIns="0" rIns="0">
            <a:spAutoFit/>
          </a:bodyPr>
          <a:lstStyle/>
          <a:p>
            <a:pPr algn="r">
              <a:lnSpc>
                <a:spcPts val="5955"/>
              </a:lnSpc>
            </a:pPr>
            <a:r>
              <a:rPr lang="en-US" b="true" sz="7444">
                <a:solidFill>
                  <a:srgbClr val="F1F6F9"/>
                </a:solidFill>
                <a:latin typeface="Proxima Nova Heavy"/>
                <a:ea typeface="Proxima Nova Heavy"/>
                <a:cs typeface="Proxima Nova Heavy"/>
                <a:sym typeface="Proxima Nova Heavy"/>
              </a:rPr>
              <a:t>GROUP PROJECT</a:t>
            </a:r>
          </a:p>
        </p:txBody>
      </p:sp>
      <p:sp>
        <p:nvSpPr>
          <p:cNvPr name="TextBox 14" id="14"/>
          <p:cNvSpPr txBox="true"/>
          <p:nvPr/>
        </p:nvSpPr>
        <p:spPr>
          <a:xfrm rot="0">
            <a:off x="12420219" y="974846"/>
            <a:ext cx="5464903" cy="853215"/>
          </a:xfrm>
          <a:prstGeom prst="rect">
            <a:avLst/>
          </a:prstGeom>
        </p:spPr>
        <p:txBody>
          <a:bodyPr anchor="t" rtlCol="false" tIns="0" lIns="0" bIns="0" rIns="0">
            <a:spAutoFit/>
          </a:bodyPr>
          <a:lstStyle/>
          <a:p>
            <a:pPr algn="ctr">
              <a:lnSpc>
                <a:spcPts val="3415"/>
              </a:lnSpc>
            </a:pPr>
            <a:r>
              <a:rPr lang="en-US" sz="2439">
                <a:solidFill>
                  <a:srgbClr val="F1F6F9"/>
                </a:solidFill>
                <a:latin typeface="Clear Sans"/>
                <a:ea typeface="Clear Sans"/>
                <a:cs typeface="Clear Sans"/>
                <a:sym typeface="Clear Sans"/>
              </a:rPr>
              <a:t>FACULTY OF ENGINEERING (EEE)</a:t>
            </a:r>
          </a:p>
          <a:p>
            <a:pPr algn="ctr">
              <a:lnSpc>
                <a:spcPts val="3415"/>
              </a:lnSpc>
            </a:pPr>
          </a:p>
        </p:txBody>
      </p:sp>
      <p:sp>
        <p:nvSpPr>
          <p:cNvPr name="TextBox 15" id="15"/>
          <p:cNvSpPr txBox="true"/>
          <p:nvPr/>
        </p:nvSpPr>
        <p:spPr>
          <a:xfrm rot="0">
            <a:off x="13271944" y="346914"/>
            <a:ext cx="4958381" cy="550436"/>
          </a:xfrm>
          <a:prstGeom prst="rect">
            <a:avLst/>
          </a:prstGeom>
        </p:spPr>
        <p:txBody>
          <a:bodyPr anchor="t" rtlCol="false" tIns="0" lIns="0" bIns="0" rIns="0">
            <a:spAutoFit/>
          </a:bodyPr>
          <a:lstStyle/>
          <a:p>
            <a:pPr algn="l">
              <a:lnSpc>
                <a:spcPts val="2211"/>
              </a:lnSpc>
            </a:pPr>
            <a:r>
              <a:rPr lang="en-US" sz="1579">
                <a:solidFill>
                  <a:srgbClr val="F1F6F9"/>
                </a:solidFill>
                <a:latin typeface="Clear Sans"/>
                <a:ea typeface="Clear Sans"/>
                <a:cs typeface="Clear Sans"/>
                <a:sym typeface="Clear Sans"/>
              </a:rPr>
              <a:t>AMERICAN INTERNATIONAL UNIVERSITY-BANGLADESH</a:t>
            </a:r>
          </a:p>
        </p:txBody>
      </p:sp>
      <p:grpSp>
        <p:nvGrpSpPr>
          <p:cNvPr name="Group 16" id="16"/>
          <p:cNvGrpSpPr/>
          <p:nvPr/>
        </p:nvGrpSpPr>
        <p:grpSpPr>
          <a:xfrm rot="0">
            <a:off x="12381964" y="5339397"/>
            <a:ext cx="6738342" cy="2005434"/>
            <a:chOff x="0" y="0"/>
            <a:chExt cx="8984456" cy="2673912"/>
          </a:xfrm>
        </p:grpSpPr>
        <p:sp>
          <p:nvSpPr>
            <p:cNvPr name="TextBox 17" id="17"/>
            <p:cNvSpPr txBox="true"/>
            <p:nvPr/>
          </p:nvSpPr>
          <p:spPr>
            <a:xfrm rot="0">
              <a:off x="0" y="620069"/>
              <a:ext cx="8984456" cy="2053842"/>
            </a:xfrm>
            <a:prstGeom prst="rect">
              <a:avLst/>
            </a:prstGeom>
          </p:spPr>
          <p:txBody>
            <a:bodyPr anchor="t" rtlCol="false" tIns="0" lIns="0" bIns="0" rIns="0">
              <a:spAutoFit/>
            </a:bodyPr>
            <a:lstStyle/>
            <a:p>
              <a:pPr algn="ctr">
                <a:lnSpc>
                  <a:spcPts val="6288"/>
                </a:lnSpc>
              </a:pPr>
              <a:r>
                <a:rPr lang="en-US" sz="4491" b="true">
                  <a:solidFill>
                    <a:srgbClr val="F1F6F9"/>
                  </a:solidFill>
                  <a:latin typeface="Clear Sans Bold"/>
                  <a:ea typeface="Clear Sans Bold"/>
                  <a:cs typeface="Clear Sans Bold"/>
                  <a:sym typeface="Clear Sans Bold"/>
                </a:rPr>
                <a:t>“LASER ALARM SECURITY SYSTEM”</a:t>
              </a:r>
            </a:p>
          </p:txBody>
        </p:sp>
        <p:sp>
          <p:nvSpPr>
            <p:cNvPr name="TextBox 18" id="18"/>
            <p:cNvSpPr txBox="true"/>
            <p:nvPr/>
          </p:nvSpPr>
          <p:spPr>
            <a:xfrm rot="0">
              <a:off x="2149207" y="-38100"/>
              <a:ext cx="5232842" cy="569720"/>
            </a:xfrm>
            <a:prstGeom prst="rect">
              <a:avLst/>
            </a:prstGeom>
          </p:spPr>
          <p:txBody>
            <a:bodyPr anchor="t" rtlCol="false" tIns="0" lIns="0" bIns="0" rIns="0">
              <a:spAutoFit/>
            </a:bodyPr>
            <a:lstStyle/>
            <a:p>
              <a:pPr algn="ctr">
                <a:lnSpc>
                  <a:spcPts val="3662"/>
                </a:lnSpc>
              </a:pPr>
              <a:r>
                <a:rPr lang="en-US" sz="2616">
                  <a:solidFill>
                    <a:srgbClr val="F1F6F9"/>
                  </a:solidFill>
                  <a:latin typeface="Clear Sans"/>
                  <a:ea typeface="Clear Sans"/>
                  <a:cs typeface="Clear Sans"/>
                  <a:sym typeface="Clear Sans"/>
                </a:rPr>
                <a:t>PROJECT TITLE:</a:t>
              </a:r>
            </a:p>
          </p:txBody>
        </p:sp>
      </p:grpSp>
      <p:sp>
        <p:nvSpPr>
          <p:cNvPr name="TextBox 19" id="19"/>
          <p:cNvSpPr txBox="true"/>
          <p:nvPr/>
        </p:nvSpPr>
        <p:spPr>
          <a:xfrm rot="0">
            <a:off x="14560453" y="4162806"/>
            <a:ext cx="4389162" cy="779930"/>
          </a:xfrm>
          <a:prstGeom prst="rect">
            <a:avLst/>
          </a:prstGeom>
        </p:spPr>
        <p:txBody>
          <a:bodyPr anchor="t" rtlCol="false" tIns="0" lIns="0" bIns="0" rIns="0">
            <a:spAutoFit/>
          </a:bodyPr>
          <a:lstStyle/>
          <a:p>
            <a:pPr algn="ctr">
              <a:lnSpc>
                <a:spcPts val="6459"/>
              </a:lnSpc>
            </a:pPr>
            <a:r>
              <a:rPr lang="en-US" sz="4614">
                <a:solidFill>
                  <a:srgbClr val="F1F6F9"/>
                </a:solidFill>
                <a:latin typeface="Anton"/>
                <a:ea typeface="Anton"/>
                <a:cs typeface="Anton"/>
                <a:sym typeface="Anton"/>
              </a:rPr>
              <a:t>GROUP-7</a:t>
            </a:r>
          </a:p>
        </p:txBody>
      </p:sp>
      <p:sp>
        <p:nvSpPr>
          <p:cNvPr name="TextBox 20" id="20"/>
          <p:cNvSpPr txBox="true"/>
          <p:nvPr/>
        </p:nvSpPr>
        <p:spPr>
          <a:xfrm rot="0">
            <a:off x="12633151" y="1408625"/>
            <a:ext cx="5464903" cy="419436"/>
          </a:xfrm>
          <a:prstGeom prst="rect">
            <a:avLst/>
          </a:prstGeom>
        </p:spPr>
        <p:txBody>
          <a:bodyPr anchor="t" rtlCol="false" tIns="0" lIns="0" bIns="0" rIns="0">
            <a:spAutoFit/>
          </a:bodyPr>
          <a:lstStyle/>
          <a:p>
            <a:pPr algn="ctr">
              <a:lnSpc>
                <a:spcPts val="3415"/>
              </a:lnSpc>
            </a:pPr>
            <a:r>
              <a:rPr lang="en-US" sz="2439">
                <a:solidFill>
                  <a:srgbClr val="F1F6F9"/>
                </a:solidFill>
                <a:latin typeface="Clear Sans"/>
                <a:ea typeface="Clear Sans"/>
                <a:cs typeface="Clear Sans"/>
                <a:sym typeface="Clear Sans"/>
              </a:rPr>
              <a:t>ELECTRONIC DEVICE LAB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true" flipV="false" rot="0">
            <a:off x="14317218" y="5915894"/>
            <a:ext cx="3970782" cy="4114800"/>
          </a:xfrm>
          <a:custGeom>
            <a:avLst/>
            <a:gdLst/>
            <a:ahLst/>
            <a:cxnLst/>
            <a:rect r="r" b="b" t="t" l="l"/>
            <a:pathLst>
              <a:path h="4114800" w="3970782">
                <a:moveTo>
                  <a:pt x="3970782" y="0"/>
                </a:moveTo>
                <a:lnTo>
                  <a:pt x="0" y="0"/>
                </a:lnTo>
                <a:lnTo>
                  <a:pt x="0" y="4114800"/>
                </a:lnTo>
                <a:lnTo>
                  <a:pt x="3970782" y="4114800"/>
                </a:lnTo>
                <a:lnTo>
                  <a:pt x="39707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256306"/>
            <a:ext cx="3970782" cy="4114800"/>
          </a:xfrm>
          <a:custGeom>
            <a:avLst/>
            <a:gdLst/>
            <a:ahLst/>
            <a:cxnLst/>
            <a:rect r="r" b="b" t="t" l="l"/>
            <a:pathLst>
              <a:path h="4114800" w="3970782">
                <a:moveTo>
                  <a:pt x="0" y="4114800"/>
                </a:moveTo>
                <a:lnTo>
                  <a:pt x="3970782" y="4114800"/>
                </a:lnTo>
                <a:lnTo>
                  <a:pt x="397078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29340" y="772394"/>
            <a:ext cx="16230600" cy="8190981"/>
            <a:chOff x="0" y="0"/>
            <a:chExt cx="4274726" cy="2157295"/>
          </a:xfrm>
        </p:grpSpPr>
        <p:sp>
          <p:nvSpPr>
            <p:cNvPr name="Freeform 5" id="5"/>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6" id="6"/>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280667" y="2568430"/>
            <a:ext cx="12430589" cy="5328568"/>
          </a:xfrm>
          <a:prstGeom prst="rect">
            <a:avLst/>
          </a:prstGeom>
        </p:spPr>
        <p:txBody>
          <a:bodyPr anchor="t" rtlCol="false" tIns="0" lIns="0" bIns="0" rIns="0">
            <a:spAutoFit/>
          </a:bodyPr>
          <a:lstStyle/>
          <a:p>
            <a:pPr algn="just">
              <a:lnSpc>
                <a:spcPts val="4266"/>
              </a:lnSpc>
            </a:pPr>
            <a:r>
              <a:rPr lang="en-US" sz="3047" b="true">
                <a:solidFill>
                  <a:srgbClr val="14274E"/>
                </a:solidFill>
                <a:latin typeface="Canva Sans Bold"/>
                <a:ea typeface="Canva Sans Bold"/>
                <a:cs typeface="Canva Sans Bold"/>
                <a:sym typeface="Canva Sans Bold"/>
              </a:rPr>
              <a:t>This Arduino code creates a security system that detects laser beam interruptions and triggers an alarm. The system is controlled by a switch:</a:t>
            </a:r>
          </a:p>
          <a:p>
            <a:pPr algn="just" marL="657924" indent="-328962" lvl="1">
              <a:lnSpc>
                <a:spcPts val="4266"/>
              </a:lnSpc>
              <a:buFont typeface="Arial"/>
              <a:buChar char="•"/>
            </a:pPr>
            <a:r>
              <a:rPr lang="en-US" b="true" sz="3047">
                <a:solidFill>
                  <a:srgbClr val="14274E"/>
                </a:solidFill>
                <a:latin typeface="Canva Sans Bold"/>
                <a:ea typeface="Canva Sans Bold"/>
                <a:cs typeface="Canva Sans Bold"/>
                <a:sym typeface="Canva Sans Bold"/>
              </a:rPr>
              <a:t>When the switch is pressed, the system toggles between armed and disarmed states.</a:t>
            </a:r>
          </a:p>
          <a:p>
            <a:pPr algn="just" marL="657924" indent="-328962" lvl="1">
              <a:lnSpc>
                <a:spcPts val="4266"/>
              </a:lnSpc>
              <a:buFont typeface="Arial"/>
              <a:buChar char="•"/>
            </a:pPr>
            <a:r>
              <a:rPr lang="en-US" b="true" sz="3047">
                <a:solidFill>
                  <a:srgbClr val="14274E"/>
                </a:solidFill>
                <a:latin typeface="Canva Sans Bold"/>
                <a:ea typeface="Canva Sans Bold"/>
                <a:cs typeface="Canva Sans Bold"/>
                <a:sym typeface="Canva Sans Bold"/>
              </a:rPr>
              <a:t>In the disarmed state, the green LED lights up, and laser interruptions do not trigger the alarm.</a:t>
            </a:r>
          </a:p>
          <a:p>
            <a:pPr algn="just" marL="657924" indent="-328962" lvl="1">
              <a:lnSpc>
                <a:spcPts val="4266"/>
              </a:lnSpc>
              <a:buFont typeface="Arial"/>
              <a:buChar char="•"/>
            </a:pPr>
            <a:r>
              <a:rPr lang="en-US" b="true" sz="3047">
                <a:solidFill>
                  <a:srgbClr val="14274E"/>
                </a:solidFill>
                <a:latin typeface="Canva Sans Bold"/>
                <a:ea typeface="Canva Sans Bold"/>
                <a:cs typeface="Canva Sans Bold"/>
                <a:sym typeface="Canva Sans Bold"/>
              </a:rPr>
              <a:t>In the armed state, the red LED lights up, and crossing the laser beam triggers the alarm and flashing LEDs.</a:t>
            </a:r>
          </a:p>
          <a:p>
            <a:pPr algn="just">
              <a:lnSpc>
                <a:spcPts val="4266"/>
              </a:lnSpc>
            </a:pPr>
          </a:p>
        </p:txBody>
      </p:sp>
      <p:sp>
        <p:nvSpPr>
          <p:cNvPr name="Freeform 8" id="8"/>
          <p:cNvSpPr/>
          <p:nvPr/>
        </p:nvSpPr>
        <p:spPr>
          <a:xfrm flipH="false" flipV="false" rot="0">
            <a:off x="14153306" y="772394"/>
            <a:ext cx="6211989" cy="8003461"/>
          </a:xfrm>
          <a:custGeom>
            <a:avLst/>
            <a:gdLst/>
            <a:ahLst/>
            <a:cxnLst/>
            <a:rect r="r" b="b" t="t" l="l"/>
            <a:pathLst>
              <a:path h="8003461" w="6211989">
                <a:moveTo>
                  <a:pt x="0" y="0"/>
                </a:moveTo>
                <a:lnTo>
                  <a:pt x="6211988" y="0"/>
                </a:lnTo>
                <a:lnTo>
                  <a:pt x="6211988" y="8003461"/>
                </a:lnTo>
                <a:lnTo>
                  <a:pt x="0" y="8003461"/>
                </a:lnTo>
                <a:lnTo>
                  <a:pt x="0" y="0"/>
                </a:lnTo>
                <a:close/>
              </a:path>
            </a:pathLst>
          </a:custGeom>
          <a:blipFill>
            <a:blip r:embed="rId4"/>
            <a:stretch>
              <a:fillRect l="0" t="0" r="0" b="0"/>
            </a:stretch>
          </a:blipFill>
        </p:spPr>
      </p:sp>
      <p:sp>
        <p:nvSpPr>
          <p:cNvPr name="TextBox 9" id="9"/>
          <p:cNvSpPr txBox="true"/>
          <p:nvPr/>
        </p:nvSpPr>
        <p:spPr>
          <a:xfrm rot="0">
            <a:off x="1149535" y="1207564"/>
            <a:ext cx="6215441" cy="1418016"/>
          </a:xfrm>
          <a:prstGeom prst="rect">
            <a:avLst/>
          </a:prstGeom>
        </p:spPr>
        <p:txBody>
          <a:bodyPr anchor="t" rtlCol="false" tIns="0" lIns="0" bIns="0" rIns="0">
            <a:spAutoFit/>
          </a:bodyPr>
          <a:lstStyle/>
          <a:p>
            <a:pPr algn="just">
              <a:lnSpc>
                <a:spcPts val="5277"/>
              </a:lnSpc>
            </a:pPr>
            <a:r>
              <a:rPr lang="en-US" sz="6596" b="true">
                <a:solidFill>
                  <a:srgbClr val="14274E"/>
                </a:solidFill>
                <a:latin typeface="Proxima Nova Heavy"/>
                <a:ea typeface="Proxima Nova Heavy"/>
                <a:cs typeface="Proxima Nova Heavy"/>
                <a:sym typeface="Proxima Nova Heavy"/>
              </a:rPr>
              <a:t>ARDUINO  SETUP</a:t>
            </a:r>
          </a:p>
        </p:txBody>
      </p:sp>
    </p:spTree>
  </p:cSld>
  <p:clrMapOvr>
    <a:masterClrMapping/>
  </p:clrMapOvr>
  <p:transition spd="slow">
    <p:push di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true" flipV="false" rot="0">
            <a:off x="14317218" y="5915894"/>
            <a:ext cx="3970782" cy="4114800"/>
          </a:xfrm>
          <a:custGeom>
            <a:avLst/>
            <a:gdLst/>
            <a:ahLst/>
            <a:cxnLst/>
            <a:rect r="r" b="b" t="t" l="l"/>
            <a:pathLst>
              <a:path h="4114800" w="3970782">
                <a:moveTo>
                  <a:pt x="3970782" y="0"/>
                </a:moveTo>
                <a:lnTo>
                  <a:pt x="0" y="0"/>
                </a:lnTo>
                <a:lnTo>
                  <a:pt x="0" y="4114800"/>
                </a:lnTo>
                <a:lnTo>
                  <a:pt x="3970782" y="4114800"/>
                </a:lnTo>
                <a:lnTo>
                  <a:pt x="39707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256306"/>
            <a:ext cx="3970782" cy="4114800"/>
          </a:xfrm>
          <a:custGeom>
            <a:avLst/>
            <a:gdLst/>
            <a:ahLst/>
            <a:cxnLst/>
            <a:rect r="r" b="b" t="t" l="l"/>
            <a:pathLst>
              <a:path h="4114800" w="3970782">
                <a:moveTo>
                  <a:pt x="0" y="4114800"/>
                </a:moveTo>
                <a:lnTo>
                  <a:pt x="3970782" y="4114800"/>
                </a:lnTo>
                <a:lnTo>
                  <a:pt x="397078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54971" y="584875"/>
            <a:ext cx="16230600" cy="8190981"/>
            <a:chOff x="0" y="0"/>
            <a:chExt cx="4274726" cy="2157295"/>
          </a:xfrm>
        </p:grpSpPr>
        <p:sp>
          <p:nvSpPr>
            <p:cNvPr name="Freeform 5" id="5"/>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6" id="6"/>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280667" y="2568430"/>
            <a:ext cx="12430589" cy="514629"/>
          </a:xfrm>
          <a:prstGeom prst="rect">
            <a:avLst/>
          </a:prstGeom>
        </p:spPr>
        <p:txBody>
          <a:bodyPr anchor="t" rtlCol="false" tIns="0" lIns="0" bIns="0" rIns="0">
            <a:spAutoFit/>
          </a:bodyPr>
          <a:lstStyle/>
          <a:p>
            <a:pPr algn="just">
              <a:lnSpc>
                <a:spcPts val="4266"/>
              </a:lnSpc>
            </a:pPr>
            <a:r>
              <a:rPr lang="en-US" sz="3047" b="true">
                <a:solidFill>
                  <a:srgbClr val="14274E"/>
                </a:solidFill>
                <a:latin typeface="Canva Sans Bold"/>
                <a:ea typeface="Canva Sans Bold"/>
                <a:cs typeface="Canva Sans Bold"/>
                <a:sym typeface="Canva Sans Bold"/>
              </a:rPr>
              <a:t>Test 1: System Armed and Disarmed</a:t>
            </a:r>
          </a:p>
        </p:txBody>
      </p:sp>
      <p:sp>
        <p:nvSpPr>
          <p:cNvPr name="TextBox 8" id="8"/>
          <p:cNvSpPr txBox="true"/>
          <p:nvPr/>
        </p:nvSpPr>
        <p:spPr>
          <a:xfrm rot="0">
            <a:off x="1149535" y="1207564"/>
            <a:ext cx="6215441" cy="1420954"/>
          </a:xfrm>
          <a:prstGeom prst="rect">
            <a:avLst/>
          </a:prstGeom>
        </p:spPr>
        <p:txBody>
          <a:bodyPr anchor="t" rtlCol="false" tIns="0" lIns="0" bIns="0" rIns="0">
            <a:spAutoFit/>
          </a:bodyPr>
          <a:lstStyle/>
          <a:p>
            <a:pPr algn="just">
              <a:lnSpc>
                <a:spcPts val="5277"/>
              </a:lnSpc>
            </a:pPr>
            <a:r>
              <a:rPr lang="en-US" sz="6596" b="true">
                <a:solidFill>
                  <a:srgbClr val="14274E"/>
                </a:solidFill>
                <a:latin typeface="Proxima Nova Bold"/>
                <a:ea typeface="Proxima Nova Bold"/>
                <a:cs typeface="Proxima Nova Bold"/>
                <a:sym typeface="Proxima Nova Bold"/>
              </a:rPr>
              <a:t>TESTING AND </a:t>
            </a:r>
          </a:p>
          <a:p>
            <a:pPr algn="just">
              <a:lnSpc>
                <a:spcPts val="5277"/>
              </a:lnSpc>
            </a:pPr>
            <a:r>
              <a:rPr lang="en-US" sz="6596" b="true">
                <a:solidFill>
                  <a:srgbClr val="14274E"/>
                </a:solidFill>
                <a:latin typeface="Proxima Nova Bold"/>
                <a:ea typeface="Proxima Nova Bold"/>
                <a:cs typeface="Proxima Nova Bold"/>
                <a:sym typeface="Proxima Nova Bold"/>
              </a:rPr>
              <a:t>CALIBRATION</a:t>
            </a:r>
          </a:p>
        </p:txBody>
      </p:sp>
      <p:sp>
        <p:nvSpPr>
          <p:cNvPr name="TextBox 9" id="9"/>
          <p:cNvSpPr txBox="true"/>
          <p:nvPr/>
        </p:nvSpPr>
        <p:spPr>
          <a:xfrm rot="0">
            <a:off x="1280667" y="4259495"/>
            <a:ext cx="12430589" cy="514629"/>
          </a:xfrm>
          <a:prstGeom prst="rect">
            <a:avLst/>
          </a:prstGeom>
        </p:spPr>
        <p:txBody>
          <a:bodyPr anchor="t" rtlCol="false" tIns="0" lIns="0" bIns="0" rIns="0">
            <a:spAutoFit/>
          </a:bodyPr>
          <a:lstStyle/>
          <a:p>
            <a:pPr algn="just">
              <a:lnSpc>
                <a:spcPts val="4266"/>
              </a:lnSpc>
            </a:pPr>
            <a:r>
              <a:rPr lang="en-US" sz="3047" b="true">
                <a:solidFill>
                  <a:srgbClr val="14274E"/>
                </a:solidFill>
                <a:latin typeface="Canva Sans Bold"/>
                <a:ea typeface="Canva Sans Bold"/>
                <a:cs typeface="Canva Sans Bold"/>
                <a:sym typeface="Canva Sans Bold"/>
              </a:rPr>
              <a:t>Test 2: Triggering the Alarm</a:t>
            </a:r>
          </a:p>
        </p:txBody>
      </p:sp>
      <p:sp>
        <p:nvSpPr>
          <p:cNvPr name="TextBox 10" id="10"/>
          <p:cNvSpPr txBox="true"/>
          <p:nvPr/>
        </p:nvSpPr>
        <p:spPr>
          <a:xfrm rot="0">
            <a:off x="1280667" y="6050405"/>
            <a:ext cx="12430589" cy="514629"/>
          </a:xfrm>
          <a:prstGeom prst="rect">
            <a:avLst/>
          </a:prstGeom>
        </p:spPr>
        <p:txBody>
          <a:bodyPr anchor="t" rtlCol="false" tIns="0" lIns="0" bIns="0" rIns="0">
            <a:spAutoFit/>
          </a:bodyPr>
          <a:lstStyle/>
          <a:p>
            <a:pPr algn="just">
              <a:lnSpc>
                <a:spcPts val="4266"/>
              </a:lnSpc>
            </a:pPr>
            <a:r>
              <a:rPr lang="en-US" sz="3047" b="true">
                <a:solidFill>
                  <a:srgbClr val="14274E"/>
                </a:solidFill>
                <a:latin typeface="Canva Sans Bold"/>
                <a:ea typeface="Canva Sans Bold"/>
                <a:cs typeface="Canva Sans Bold"/>
                <a:sym typeface="Canva Sans Bold"/>
              </a:rPr>
              <a:t>Test 3: Handling Alarm and Stopping It</a:t>
            </a:r>
          </a:p>
        </p:txBody>
      </p:sp>
      <p:sp>
        <p:nvSpPr>
          <p:cNvPr name="TextBox 11" id="11"/>
          <p:cNvSpPr txBox="true"/>
          <p:nvPr/>
        </p:nvSpPr>
        <p:spPr>
          <a:xfrm rot="0">
            <a:off x="1280667" y="3072636"/>
            <a:ext cx="7769745" cy="990531"/>
          </a:xfrm>
          <a:prstGeom prst="rect">
            <a:avLst/>
          </a:prstGeom>
        </p:spPr>
        <p:txBody>
          <a:bodyPr anchor="t" rtlCol="false" tIns="0" lIns="0" bIns="0" rIns="0">
            <a:spAutoFit/>
          </a:bodyPr>
          <a:lstStyle/>
          <a:p>
            <a:pPr algn="l">
              <a:lnSpc>
                <a:spcPts val="2628"/>
              </a:lnSpc>
            </a:pPr>
            <a:r>
              <a:rPr lang="en-US" sz="1877" b="true">
                <a:solidFill>
                  <a:srgbClr val="14274E"/>
                </a:solidFill>
                <a:latin typeface="Canva Sans Bold"/>
                <a:ea typeface="Canva Sans Bold"/>
                <a:cs typeface="Canva Sans Bold"/>
                <a:sym typeface="Canva Sans Bold"/>
              </a:rPr>
              <a:t>The system is armed by pressing the Arm Button, turning on the RED LED and playing a tone. Pressing the button again disarms the system, turning on the GREEN LED and playing the tone again.</a:t>
            </a:r>
          </a:p>
        </p:txBody>
      </p:sp>
      <p:sp>
        <p:nvSpPr>
          <p:cNvPr name="TextBox 12" id="12"/>
          <p:cNvSpPr txBox="true"/>
          <p:nvPr/>
        </p:nvSpPr>
        <p:spPr>
          <a:xfrm rot="0">
            <a:off x="1374255" y="4859850"/>
            <a:ext cx="7769745" cy="990531"/>
          </a:xfrm>
          <a:prstGeom prst="rect">
            <a:avLst/>
          </a:prstGeom>
        </p:spPr>
        <p:txBody>
          <a:bodyPr anchor="t" rtlCol="false" tIns="0" lIns="0" bIns="0" rIns="0">
            <a:spAutoFit/>
          </a:bodyPr>
          <a:lstStyle/>
          <a:p>
            <a:pPr algn="l">
              <a:lnSpc>
                <a:spcPts val="2628"/>
              </a:lnSpc>
            </a:pPr>
            <a:r>
              <a:rPr lang="en-US" sz="1877" b="true">
                <a:solidFill>
                  <a:srgbClr val="14274E"/>
                </a:solidFill>
                <a:latin typeface="Canva Sans Bold"/>
                <a:ea typeface="Canva Sans Bold"/>
                <a:cs typeface="Canva Sans Bold"/>
                <a:sym typeface="Canva Sans Bold"/>
              </a:rPr>
              <a:t>If the laser beam is blocked or the sensor is moved while armed, the alarm triggers. The Triggered LEDs (WHITE &amp; ORANGE) flash, and a rising and falling tone plays. </a:t>
            </a:r>
          </a:p>
        </p:txBody>
      </p:sp>
      <p:sp>
        <p:nvSpPr>
          <p:cNvPr name="TextBox 13" id="13"/>
          <p:cNvSpPr txBox="true"/>
          <p:nvPr/>
        </p:nvSpPr>
        <p:spPr>
          <a:xfrm rot="0">
            <a:off x="1374255" y="6660284"/>
            <a:ext cx="6187865" cy="1052597"/>
          </a:xfrm>
          <a:prstGeom prst="rect">
            <a:avLst/>
          </a:prstGeom>
        </p:spPr>
        <p:txBody>
          <a:bodyPr anchor="t" rtlCol="false" tIns="0" lIns="0" bIns="0" rIns="0">
            <a:spAutoFit/>
          </a:bodyPr>
          <a:lstStyle/>
          <a:p>
            <a:pPr algn="l">
              <a:lnSpc>
                <a:spcPts val="2093"/>
              </a:lnSpc>
            </a:pPr>
            <a:r>
              <a:rPr lang="en-US" sz="1495" b="true">
                <a:solidFill>
                  <a:srgbClr val="14274E"/>
                </a:solidFill>
                <a:latin typeface="Canva Sans Bold"/>
                <a:ea typeface="Canva Sans Bold"/>
                <a:cs typeface="Canva Sans Bold"/>
                <a:sym typeface="Canva Sans Bold"/>
              </a:rPr>
              <a:t>The alarm activates when the sensor’s reading drops below the threshold. To stop the alarm, press the Arm Button. The buzzer and flashing LEDs will stop, and the system will return to its normal state.</a:t>
            </a:r>
          </a:p>
        </p:txBody>
      </p:sp>
    </p:spTree>
  </p:cSld>
  <p:clrMapOvr>
    <a:masterClrMapping/>
  </p:clrMapOvr>
  <p:transition spd="slow">
    <p:push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true" flipV="true" rot="0">
            <a:off x="14173200" y="-5715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22935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67319"/>
            <a:ext cx="16230600" cy="8190981"/>
            <a:chOff x="0" y="0"/>
            <a:chExt cx="4274726" cy="2157295"/>
          </a:xfrm>
        </p:grpSpPr>
        <p:sp>
          <p:nvSpPr>
            <p:cNvPr name="Freeform 5" id="5"/>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6" id="6"/>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365061" y="1579185"/>
            <a:ext cx="8274101" cy="752735"/>
          </a:xfrm>
          <a:prstGeom prst="rect">
            <a:avLst/>
          </a:prstGeom>
        </p:spPr>
        <p:txBody>
          <a:bodyPr anchor="t" rtlCol="false" tIns="0" lIns="0" bIns="0" rIns="0">
            <a:spAutoFit/>
          </a:bodyPr>
          <a:lstStyle/>
          <a:p>
            <a:pPr algn="just">
              <a:lnSpc>
                <a:spcPts val="5277"/>
              </a:lnSpc>
            </a:pPr>
            <a:r>
              <a:rPr lang="en-US" sz="6596" b="true">
                <a:solidFill>
                  <a:srgbClr val="14274E"/>
                </a:solidFill>
                <a:latin typeface="Proxima Nova Bold"/>
                <a:ea typeface="Proxima Nova Bold"/>
                <a:cs typeface="Proxima Nova Bold"/>
                <a:sym typeface="Proxima Nova Bold"/>
              </a:rPr>
              <a:t>RESULT</a:t>
            </a:r>
          </a:p>
        </p:txBody>
      </p:sp>
      <p:sp>
        <p:nvSpPr>
          <p:cNvPr name="TextBox 8" id="8"/>
          <p:cNvSpPr txBox="true"/>
          <p:nvPr/>
        </p:nvSpPr>
        <p:spPr>
          <a:xfrm rot="0">
            <a:off x="1365061" y="3123186"/>
            <a:ext cx="10433675" cy="4002527"/>
          </a:xfrm>
          <a:prstGeom prst="rect">
            <a:avLst/>
          </a:prstGeom>
        </p:spPr>
        <p:txBody>
          <a:bodyPr anchor="t" rtlCol="false" tIns="0" lIns="0" bIns="0" rIns="0">
            <a:spAutoFit/>
          </a:bodyPr>
          <a:lstStyle/>
          <a:p>
            <a:pPr algn="l">
              <a:lnSpc>
                <a:spcPts val="3190"/>
              </a:lnSpc>
            </a:pPr>
            <a:r>
              <a:rPr lang="en-US" sz="2279" b="true">
                <a:solidFill>
                  <a:srgbClr val="000000"/>
                </a:solidFill>
                <a:latin typeface="Canva Sans Bold"/>
                <a:ea typeface="Canva Sans Bold"/>
                <a:cs typeface="Canva Sans Bold"/>
                <a:sym typeface="Canva Sans Bold"/>
              </a:rPr>
              <a:t>1.The laser Alarm Security System functions as expected.</a:t>
            </a:r>
          </a:p>
          <a:p>
            <a:pPr algn="l">
              <a:lnSpc>
                <a:spcPts val="3190"/>
              </a:lnSpc>
            </a:pPr>
            <a:r>
              <a:rPr lang="en-US" sz="2279" b="true">
                <a:solidFill>
                  <a:srgbClr val="000000"/>
                </a:solidFill>
                <a:latin typeface="Canva Sans Bold"/>
                <a:ea typeface="Canva Sans Bold"/>
                <a:cs typeface="Canva Sans Bold"/>
                <a:sym typeface="Canva Sans Bold"/>
              </a:rPr>
              <a:t>2.System is armimg and disarming by pressing the push button.</a:t>
            </a:r>
          </a:p>
          <a:p>
            <a:pPr algn="l">
              <a:lnSpc>
                <a:spcPts val="3190"/>
              </a:lnSpc>
            </a:pPr>
            <a:r>
              <a:rPr lang="en-US" sz="2279" b="true">
                <a:solidFill>
                  <a:srgbClr val="000000"/>
                </a:solidFill>
                <a:latin typeface="Canva Sans Bold"/>
                <a:ea typeface="Canva Sans Bold"/>
                <a:cs typeface="Canva Sans Bold"/>
                <a:sym typeface="Canva Sans Bold"/>
              </a:rPr>
              <a:t>3.Buzzer working perfectly.</a:t>
            </a:r>
          </a:p>
          <a:p>
            <a:pPr algn="l">
              <a:lnSpc>
                <a:spcPts val="3190"/>
              </a:lnSpc>
            </a:pPr>
            <a:r>
              <a:rPr lang="en-US" sz="2279" b="true">
                <a:solidFill>
                  <a:srgbClr val="000000"/>
                </a:solidFill>
                <a:latin typeface="Canva Sans Bold"/>
                <a:ea typeface="Canva Sans Bold"/>
                <a:cs typeface="Canva Sans Bold"/>
                <a:sym typeface="Canva Sans Bold"/>
              </a:rPr>
              <a:t>4.laser interruption and alarm and LED beeping is functions perfectly.</a:t>
            </a:r>
          </a:p>
          <a:p>
            <a:pPr algn="l">
              <a:lnSpc>
                <a:spcPts val="3190"/>
              </a:lnSpc>
            </a:pPr>
            <a:r>
              <a:rPr lang="en-US" sz="2279" b="true">
                <a:solidFill>
                  <a:srgbClr val="000000"/>
                </a:solidFill>
                <a:latin typeface="Canva Sans Bold"/>
                <a:ea typeface="Canva Sans Bold"/>
                <a:cs typeface="Canva Sans Bold"/>
                <a:sym typeface="Canva Sans Bold"/>
              </a:rPr>
              <a:t>Stoping the alarm sound and back to automatic armed mode functioned properly.</a:t>
            </a:r>
          </a:p>
          <a:p>
            <a:pPr algn="l">
              <a:lnSpc>
                <a:spcPts val="3190"/>
              </a:lnSpc>
            </a:pPr>
          </a:p>
          <a:p>
            <a:pPr algn="l">
              <a:lnSpc>
                <a:spcPts val="3190"/>
              </a:lnSpc>
            </a:pPr>
            <a:r>
              <a:rPr lang="en-US" sz="2279" b="true">
                <a:solidFill>
                  <a:srgbClr val="000000"/>
                </a:solidFill>
                <a:latin typeface="Canva Sans Bold"/>
                <a:ea typeface="Canva Sans Bold"/>
                <a:cs typeface="Canva Sans Bold"/>
                <a:sym typeface="Canva Sans Bold"/>
              </a:rPr>
              <a:t>The system successfully responds to interruptions and operates as intended.</a:t>
            </a:r>
          </a:p>
          <a:p>
            <a:pPr algn="l">
              <a:lnSpc>
                <a:spcPts val="319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true" flipV="false" rot="0">
            <a:off x="14317218" y="5915894"/>
            <a:ext cx="3970782" cy="4114800"/>
          </a:xfrm>
          <a:custGeom>
            <a:avLst/>
            <a:gdLst/>
            <a:ahLst/>
            <a:cxnLst/>
            <a:rect r="r" b="b" t="t" l="l"/>
            <a:pathLst>
              <a:path h="4114800" w="3970782">
                <a:moveTo>
                  <a:pt x="3970782" y="0"/>
                </a:moveTo>
                <a:lnTo>
                  <a:pt x="0" y="0"/>
                </a:lnTo>
                <a:lnTo>
                  <a:pt x="0" y="4114800"/>
                </a:lnTo>
                <a:lnTo>
                  <a:pt x="3970782" y="4114800"/>
                </a:lnTo>
                <a:lnTo>
                  <a:pt x="39707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256306"/>
            <a:ext cx="3970782" cy="4114800"/>
          </a:xfrm>
          <a:custGeom>
            <a:avLst/>
            <a:gdLst/>
            <a:ahLst/>
            <a:cxnLst/>
            <a:rect r="r" b="b" t="t" l="l"/>
            <a:pathLst>
              <a:path h="4114800" w="3970782">
                <a:moveTo>
                  <a:pt x="0" y="4114800"/>
                </a:moveTo>
                <a:lnTo>
                  <a:pt x="3970782" y="4114800"/>
                </a:lnTo>
                <a:lnTo>
                  <a:pt x="397078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29340" y="772394"/>
            <a:ext cx="16230600" cy="8190981"/>
            <a:chOff x="0" y="0"/>
            <a:chExt cx="4274726" cy="2157295"/>
          </a:xfrm>
        </p:grpSpPr>
        <p:sp>
          <p:nvSpPr>
            <p:cNvPr name="Freeform 5" id="5"/>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6" id="6"/>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8683755" y="3008098"/>
            <a:ext cx="9891343" cy="2976884"/>
          </a:xfrm>
          <a:prstGeom prst="rect">
            <a:avLst/>
          </a:prstGeom>
        </p:spPr>
        <p:txBody>
          <a:bodyPr anchor="t" rtlCol="false" tIns="0" lIns="0" bIns="0" rIns="0">
            <a:spAutoFit/>
          </a:bodyPr>
          <a:lstStyle/>
          <a:p>
            <a:pPr algn="l">
              <a:lnSpc>
                <a:spcPts val="3394"/>
              </a:lnSpc>
            </a:pPr>
            <a:r>
              <a:rPr lang="en-US" sz="2424" b="true">
                <a:solidFill>
                  <a:srgbClr val="14274E"/>
                </a:solidFill>
                <a:latin typeface="Canva Sans Bold"/>
                <a:ea typeface="Canva Sans Bold"/>
                <a:cs typeface="Canva Sans Bold"/>
                <a:sym typeface="Canva Sans Bold"/>
              </a:rPr>
              <a:t>Applications:</a:t>
            </a:r>
          </a:p>
          <a:p>
            <a:pPr algn="l" marL="523526" indent="-261763" lvl="1">
              <a:lnSpc>
                <a:spcPts val="3394"/>
              </a:lnSpc>
              <a:buAutoNum type="arabicPeriod" startAt="1"/>
            </a:pPr>
            <a:r>
              <a:rPr lang="en-US" b="true" sz="2424">
                <a:solidFill>
                  <a:srgbClr val="14274E"/>
                </a:solidFill>
                <a:latin typeface="Canva Sans Bold"/>
                <a:ea typeface="Canva Sans Bold"/>
                <a:cs typeface="Canva Sans Bold"/>
                <a:sym typeface="Canva Sans Bold"/>
              </a:rPr>
              <a:t>Home Security</a:t>
            </a:r>
          </a:p>
          <a:p>
            <a:pPr algn="l" marL="523526" indent="-261763" lvl="1">
              <a:lnSpc>
                <a:spcPts val="3394"/>
              </a:lnSpc>
              <a:buAutoNum type="arabicPeriod" startAt="1"/>
            </a:pPr>
            <a:r>
              <a:rPr lang="en-US" b="true" sz="2424">
                <a:solidFill>
                  <a:srgbClr val="14274E"/>
                </a:solidFill>
                <a:latin typeface="Canva Sans Bold"/>
                <a:ea typeface="Canva Sans Bold"/>
                <a:cs typeface="Canva Sans Bold"/>
                <a:sym typeface="Canva Sans Bold"/>
              </a:rPr>
              <a:t>Industrial Applications</a:t>
            </a:r>
          </a:p>
          <a:p>
            <a:pPr algn="l" marL="523526" indent="-261763" lvl="1">
              <a:lnSpc>
                <a:spcPts val="3394"/>
              </a:lnSpc>
              <a:buAutoNum type="arabicPeriod" startAt="1"/>
            </a:pPr>
            <a:r>
              <a:rPr lang="en-US" b="true" sz="2424">
                <a:solidFill>
                  <a:srgbClr val="14274E"/>
                </a:solidFill>
                <a:latin typeface="Canva Sans Bold"/>
                <a:ea typeface="Canva Sans Bold"/>
                <a:cs typeface="Canva Sans Bold"/>
                <a:sym typeface="Canva Sans Bold"/>
              </a:rPr>
              <a:t>Museum/Art Gallery Security</a:t>
            </a:r>
          </a:p>
          <a:p>
            <a:pPr algn="l" marL="523526" indent="-261763" lvl="1">
              <a:lnSpc>
                <a:spcPts val="3394"/>
              </a:lnSpc>
              <a:buAutoNum type="arabicPeriod" startAt="1"/>
            </a:pPr>
            <a:r>
              <a:rPr lang="en-US" b="true" sz="2424">
                <a:solidFill>
                  <a:srgbClr val="14274E"/>
                </a:solidFill>
                <a:latin typeface="Canva Sans Bold"/>
                <a:ea typeface="Canva Sans Bold"/>
                <a:cs typeface="Canva Sans Bold"/>
                <a:sym typeface="Canva Sans Bold"/>
              </a:rPr>
              <a:t>Au</a:t>
            </a:r>
            <a:r>
              <a:rPr lang="en-US" b="true" sz="2424">
                <a:solidFill>
                  <a:srgbClr val="14274E"/>
                </a:solidFill>
                <a:latin typeface="Canva Sans Bold"/>
                <a:ea typeface="Canva Sans Bold"/>
                <a:cs typeface="Canva Sans Bold"/>
                <a:sym typeface="Canva Sans Bold"/>
              </a:rPr>
              <a:t>tomated Detection Systems</a:t>
            </a:r>
          </a:p>
          <a:p>
            <a:pPr algn="l" marL="523526" indent="-261763" lvl="1">
              <a:lnSpc>
                <a:spcPts val="3394"/>
              </a:lnSpc>
              <a:buAutoNum type="arabicPeriod" startAt="1"/>
            </a:pPr>
            <a:r>
              <a:rPr lang="en-US" b="true" sz="2424">
                <a:solidFill>
                  <a:srgbClr val="14274E"/>
                </a:solidFill>
                <a:latin typeface="Canva Sans Bold"/>
                <a:ea typeface="Canva Sans Bold"/>
                <a:cs typeface="Canva Sans Bold"/>
                <a:sym typeface="Canva Sans Bold"/>
              </a:rPr>
              <a:t>Ba</a:t>
            </a:r>
            <a:r>
              <a:rPr lang="en-US" b="true" sz="2424">
                <a:solidFill>
                  <a:srgbClr val="14274E"/>
                </a:solidFill>
                <a:latin typeface="Canva Sans Bold"/>
                <a:ea typeface="Canva Sans Bold"/>
                <a:cs typeface="Canva Sans Bold"/>
                <a:sym typeface="Canva Sans Bold"/>
              </a:rPr>
              <a:t>nk Vault Protection</a:t>
            </a:r>
          </a:p>
          <a:p>
            <a:pPr algn="l">
              <a:lnSpc>
                <a:spcPts val="3394"/>
              </a:lnSpc>
            </a:pPr>
          </a:p>
        </p:txBody>
      </p:sp>
      <p:sp>
        <p:nvSpPr>
          <p:cNvPr name="TextBox 8" id="8"/>
          <p:cNvSpPr txBox="true"/>
          <p:nvPr/>
        </p:nvSpPr>
        <p:spPr>
          <a:xfrm rot="0">
            <a:off x="1171087" y="1444643"/>
            <a:ext cx="12691217" cy="754204"/>
          </a:xfrm>
          <a:prstGeom prst="rect">
            <a:avLst/>
          </a:prstGeom>
        </p:spPr>
        <p:txBody>
          <a:bodyPr anchor="t" rtlCol="false" tIns="0" lIns="0" bIns="0" rIns="0">
            <a:spAutoFit/>
          </a:bodyPr>
          <a:lstStyle/>
          <a:p>
            <a:pPr algn="just">
              <a:lnSpc>
                <a:spcPts val="5277"/>
              </a:lnSpc>
            </a:pPr>
            <a:r>
              <a:rPr lang="en-US" sz="6596" b="true">
                <a:solidFill>
                  <a:srgbClr val="14274E"/>
                </a:solidFill>
                <a:latin typeface="Proxima Nova Bold"/>
                <a:ea typeface="Proxima Nova Bold"/>
                <a:cs typeface="Proxima Nova Bold"/>
                <a:sym typeface="Proxima Nova Bold"/>
              </a:rPr>
              <a:t>APPLICATIONS &amp; ADVANTAGES</a:t>
            </a:r>
          </a:p>
        </p:txBody>
      </p:sp>
      <p:sp>
        <p:nvSpPr>
          <p:cNvPr name="TextBox 9" id="9"/>
          <p:cNvSpPr txBox="true"/>
          <p:nvPr/>
        </p:nvSpPr>
        <p:spPr>
          <a:xfrm rot="0">
            <a:off x="1656003" y="3008098"/>
            <a:ext cx="9891343" cy="3807084"/>
          </a:xfrm>
          <a:prstGeom prst="rect">
            <a:avLst/>
          </a:prstGeom>
        </p:spPr>
        <p:txBody>
          <a:bodyPr anchor="t" rtlCol="false" tIns="0" lIns="0" bIns="0" rIns="0">
            <a:spAutoFit/>
          </a:bodyPr>
          <a:lstStyle/>
          <a:p>
            <a:pPr algn="just">
              <a:lnSpc>
                <a:spcPts val="3394"/>
              </a:lnSpc>
            </a:pPr>
            <a:r>
              <a:rPr lang="en-US" sz="2424" b="true">
                <a:solidFill>
                  <a:srgbClr val="14274E"/>
                </a:solidFill>
                <a:latin typeface="Canva Sans Bold"/>
                <a:ea typeface="Canva Sans Bold"/>
                <a:cs typeface="Canva Sans Bold"/>
                <a:sym typeface="Canva Sans Bold"/>
              </a:rPr>
              <a:t>Advantages:</a:t>
            </a:r>
          </a:p>
          <a:p>
            <a:pPr algn="just" marL="523527" indent="-261763" lvl="1">
              <a:lnSpc>
                <a:spcPts val="3394"/>
              </a:lnSpc>
              <a:buAutoNum type="arabicPeriod" startAt="1"/>
            </a:pPr>
            <a:r>
              <a:rPr lang="en-US" b="true" sz="2424">
                <a:solidFill>
                  <a:srgbClr val="14274E"/>
                </a:solidFill>
                <a:latin typeface="Canva Sans Bold"/>
                <a:ea typeface="Canva Sans Bold"/>
                <a:cs typeface="Canva Sans Bold"/>
                <a:sym typeface="Canva Sans Bold"/>
              </a:rPr>
              <a:t>High Sensitivity</a:t>
            </a:r>
          </a:p>
          <a:p>
            <a:pPr algn="just" marL="523527" indent="-261763" lvl="1">
              <a:lnSpc>
                <a:spcPts val="3394"/>
              </a:lnSpc>
              <a:buAutoNum type="arabicPeriod" startAt="1"/>
            </a:pPr>
            <a:r>
              <a:rPr lang="en-US" b="true" sz="2424">
                <a:solidFill>
                  <a:srgbClr val="14274E"/>
                </a:solidFill>
                <a:latin typeface="Canva Sans Bold"/>
                <a:ea typeface="Canva Sans Bold"/>
                <a:cs typeface="Canva Sans Bold"/>
                <a:sym typeface="Canva Sans Bold"/>
              </a:rPr>
              <a:t>Easy to Set Up</a:t>
            </a:r>
          </a:p>
          <a:p>
            <a:pPr algn="just" marL="523527" indent="-261763" lvl="1">
              <a:lnSpc>
                <a:spcPts val="3394"/>
              </a:lnSpc>
              <a:buAutoNum type="arabicPeriod" startAt="1"/>
            </a:pPr>
            <a:r>
              <a:rPr lang="en-US" b="true" sz="2424">
                <a:solidFill>
                  <a:srgbClr val="14274E"/>
                </a:solidFill>
                <a:latin typeface="Canva Sans Bold"/>
                <a:ea typeface="Canva Sans Bold"/>
                <a:cs typeface="Canva Sans Bold"/>
                <a:sym typeface="Canva Sans Bold"/>
              </a:rPr>
              <a:t>Non-</a:t>
            </a:r>
            <a:r>
              <a:rPr lang="en-US" b="true" sz="2424">
                <a:solidFill>
                  <a:srgbClr val="14274E"/>
                </a:solidFill>
                <a:latin typeface="Canva Sans Bold"/>
                <a:ea typeface="Canva Sans Bold"/>
                <a:cs typeface="Canva Sans Bold"/>
                <a:sym typeface="Canva Sans Bold"/>
              </a:rPr>
              <a:t>Intrusive Detection</a:t>
            </a:r>
          </a:p>
          <a:p>
            <a:pPr algn="just" marL="523527" indent="-261763" lvl="1">
              <a:lnSpc>
                <a:spcPts val="3394"/>
              </a:lnSpc>
              <a:buAutoNum type="arabicPeriod" startAt="1"/>
            </a:pPr>
            <a:r>
              <a:rPr lang="en-US" b="true" sz="2424">
                <a:solidFill>
                  <a:srgbClr val="14274E"/>
                </a:solidFill>
                <a:latin typeface="Canva Sans Bold"/>
                <a:ea typeface="Canva Sans Bold"/>
                <a:cs typeface="Canva Sans Bold"/>
                <a:sym typeface="Canva Sans Bold"/>
              </a:rPr>
              <a:t>Visual and Audible Alerts</a:t>
            </a:r>
          </a:p>
          <a:p>
            <a:pPr algn="just" marL="523527" indent="-261763" lvl="1">
              <a:lnSpc>
                <a:spcPts val="3394"/>
              </a:lnSpc>
              <a:buAutoNum type="arabicPeriod" startAt="1"/>
            </a:pPr>
            <a:r>
              <a:rPr lang="en-US" b="true" sz="2424">
                <a:solidFill>
                  <a:srgbClr val="14274E"/>
                </a:solidFill>
                <a:latin typeface="Canva Sans Bold"/>
                <a:ea typeface="Canva Sans Bold"/>
                <a:cs typeface="Canva Sans Bold"/>
                <a:sym typeface="Canva Sans Bold"/>
              </a:rPr>
              <a:t>L</a:t>
            </a:r>
            <a:r>
              <a:rPr lang="en-US" b="true" sz="2424">
                <a:solidFill>
                  <a:srgbClr val="14274E"/>
                </a:solidFill>
                <a:latin typeface="Canva Sans Bold"/>
                <a:ea typeface="Canva Sans Bold"/>
                <a:cs typeface="Canva Sans Bold"/>
                <a:sym typeface="Canva Sans Bold"/>
              </a:rPr>
              <a:t>ow Power Consumption</a:t>
            </a:r>
          </a:p>
          <a:p>
            <a:pPr algn="just" marL="523527" indent="-261763" lvl="1">
              <a:lnSpc>
                <a:spcPts val="3394"/>
              </a:lnSpc>
              <a:buAutoNum type="arabicPeriod" startAt="1"/>
            </a:pPr>
            <a:r>
              <a:rPr lang="en-US" b="true" sz="2424">
                <a:solidFill>
                  <a:srgbClr val="14274E"/>
                </a:solidFill>
                <a:latin typeface="Canva Sans Bold"/>
                <a:ea typeface="Canva Sans Bold"/>
                <a:cs typeface="Canva Sans Bold"/>
                <a:sym typeface="Canva Sans Bold"/>
              </a:rPr>
              <a:t>Cost-Effective</a:t>
            </a:r>
          </a:p>
          <a:p>
            <a:pPr algn="just">
              <a:lnSpc>
                <a:spcPts val="3394"/>
              </a:lnSpc>
            </a:pPr>
          </a:p>
          <a:p>
            <a:pPr algn="just">
              <a:lnSpc>
                <a:spcPts val="3394"/>
              </a:lnSpc>
            </a:pPr>
          </a:p>
        </p:txBody>
      </p:sp>
      <p:sp>
        <p:nvSpPr>
          <p:cNvPr name="TextBox 10" id="10"/>
          <p:cNvSpPr txBox="true"/>
          <p:nvPr/>
        </p:nvSpPr>
        <p:spPr>
          <a:xfrm rot="0">
            <a:off x="14066681" y="9813646"/>
            <a:ext cx="5698838" cy="395996"/>
          </a:xfrm>
          <a:prstGeom prst="rect">
            <a:avLst/>
          </a:prstGeom>
        </p:spPr>
        <p:txBody>
          <a:bodyPr anchor="t" rtlCol="false" tIns="0" lIns="0" bIns="0" rIns="0">
            <a:spAutoFit/>
          </a:bodyPr>
          <a:lstStyle/>
          <a:p>
            <a:pPr algn="ctr">
              <a:lnSpc>
                <a:spcPts val="3290"/>
              </a:lnSpc>
            </a:pPr>
            <a:r>
              <a:rPr lang="en-US" sz="2350" b="true">
                <a:solidFill>
                  <a:srgbClr val="F1F6F9"/>
                </a:solidFill>
                <a:latin typeface="Canva Sans Bold"/>
                <a:ea typeface="Canva Sans Bold"/>
                <a:cs typeface="Canva Sans Bold"/>
                <a:sym typeface="Canva Sans Bold"/>
              </a:rPr>
              <a:t>CONCLUTION</a:t>
            </a:r>
          </a:p>
        </p:txBody>
      </p:sp>
      <p:sp>
        <p:nvSpPr>
          <p:cNvPr name="TextBox 11" id="11"/>
          <p:cNvSpPr txBox="true"/>
          <p:nvPr/>
        </p:nvSpPr>
        <p:spPr>
          <a:xfrm rot="0">
            <a:off x="14066681" y="9813646"/>
            <a:ext cx="5698838" cy="395996"/>
          </a:xfrm>
          <a:prstGeom prst="rect">
            <a:avLst/>
          </a:prstGeom>
        </p:spPr>
        <p:txBody>
          <a:bodyPr anchor="t" rtlCol="false" tIns="0" lIns="0" bIns="0" rIns="0">
            <a:spAutoFit/>
          </a:bodyPr>
          <a:lstStyle/>
          <a:p>
            <a:pPr algn="ctr">
              <a:lnSpc>
                <a:spcPts val="3290"/>
              </a:lnSpc>
            </a:pPr>
            <a:r>
              <a:rPr lang="en-US" sz="2350" b="true">
                <a:solidFill>
                  <a:srgbClr val="F1F6F9"/>
                </a:solidFill>
                <a:latin typeface="Canva Sans Bold"/>
                <a:ea typeface="Canva Sans Bold"/>
                <a:cs typeface="Canva Sans Bold"/>
                <a:sym typeface="Canva Sans Bold"/>
              </a:rPr>
              <a:t>CONCLUTION</a:t>
            </a:r>
          </a:p>
        </p:txBody>
      </p:sp>
      <p:sp>
        <p:nvSpPr>
          <p:cNvPr name="TextBox 12" id="12"/>
          <p:cNvSpPr txBox="true"/>
          <p:nvPr/>
        </p:nvSpPr>
        <p:spPr>
          <a:xfrm rot="0">
            <a:off x="14066681" y="9813646"/>
            <a:ext cx="5698838" cy="395996"/>
          </a:xfrm>
          <a:prstGeom prst="rect">
            <a:avLst/>
          </a:prstGeom>
        </p:spPr>
        <p:txBody>
          <a:bodyPr anchor="t" rtlCol="false" tIns="0" lIns="0" bIns="0" rIns="0">
            <a:spAutoFit/>
          </a:bodyPr>
          <a:lstStyle/>
          <a:p>
            <a:pPr algn="ctr">
              <a:lnSpc>
                <a:spcPts val="3290"/>
              </a:lnSpc>
            </a:pPr>
            <a:r>
              <a:rPr lang="en-US" sz="2350" b="true">
                <a:solidFill>
                  <a:srgbClr val="F1F6F9"/>
                </a:solidFill>
                <a:latin typeface="Canva Sans Bold"/>
                <a:ea typeface="Canva Sans Bold"/>
                <a:cs typeface="Canva Sans Bold"/>
                <a:sym typeface="Canva Sans Bold"/>
              </a:rPr>
              <a:t>CONCLUTION</a:t>
            </a:r>
          </a:p>
        </p:txBody>
      </p:sp>
      <p:sp>
        <p:nvSpPr>
          <p:cNvPr name="TextBox 13" id="13"/>
          <p:cNvSpPr txBox="true"/>
          <p:nvPr/>
        </p:nvSpPr>
        <p:spPr>
          <a:xfrm rot="0">
            <a:off x="14066681" y="9813646"/>
            <a:ext cx="5698838" cy="395996"/>
          </a:xfrm>
          <a:prstGeom prst="rect">
            <a:avLst/>
          </a:prstGeom>
        </p:spPr>
        <p:txBody>
          <a:bodyPr anchor="t" rtlCol="false" tIns="0" lIns="0" bIns="0" rIns="0">
            <a:spAutoFit/>
          </a:bodyPr>
          <a:lstStyle/>
          <a:p>
            <a:pPr algn="ctr">
              <a:lnSpc>
                <a:spcPts val="3290"/>
              </a:lnSpc>
            </a:pPr>
            <a:r>
              <a:rPr lang="en-US" sz="2350" b="true">
                <a:solidFill>
                  <a:srgbClr val="F1F6F9"/>
                </a:solidFill>
                <a:latin typeface="Canva Sans Bold"/>
                <a:ea typeface="Canva Sans Bold"/>
                <a:cs typeface="Canva Sans Bold"/>
                <a:sym typeface="Canva Sans Bold"/>
              </a:rPr>
              <a:t>CONCLUTION</a:t>
            </a:r>
          </a:p>
        </p:txBody>
      </p:sp>
      <p:sp>
        <p:nvSpPr>
          <p:cNvPr name="TextBox 14" id="14"/>
          <p:cNvSpPr txBox="true"/>
          <p:nvPr/>
        </p:nvSpPr>
        <p:spPr>
          <a:xfrm rot="0">
            <a:off x="14066681" y="9813646"/>
            <a:ext cx="5698838" cy="395996"/>
          </a:xfrm>
          <a:prstGeom prst="rect">
            <a:avLst/>
          </a:prstGeom>
        </p:spPr>
        <p:txBody>
          <a:bodyPr anchor="t" rtlCol="false" tIns="0" lIns="0" bIns="0" rIns="0">
            <a:spAutoFit/>
          </a:bodyPr>
          <a:lstStyle/>
          <a:p>
            <a:pPr algn="ctr">
              <a:lnSpc>
                <a:spcPts val="3290"/>
              </a:lnSpc>
            </a:pPr>
            <a:r>
              <a:rPr lang="en-US" sz="2350" b="true">
                <a:solidFill>
                  <a:srgbClr val="F1F6F9"/>
                </a:solidFill>
                <a:latin typeface="Canva Sans Bold"/>
                <a:ea typeface="Canva Sans Bold"/>
                <a:cs typeface="Canva Sans Bold"/>
                <a:sym typeface="Canva Sans Bold"/>
              </a:rPr>
              <a:t>CONCLUTION</a:t>
            </a:r>
          </a:p>
        </p:txBody>
      </p:sp>
    </p:spTree>
  </p:cSld>
  <p:clrMapOvr>
    <a:masterClrMapping/>
  </p:clrMapOvr>
  <p:transition spd="slow">
    <p:push dir="d"/>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TextBox 2" id="2"/>
          <p:cNvSpPr txBox="true"/>
          <p:nvPr/>
        </p:nvSpPr>
        <p:spPr>
          <a:xfrm rot="0">
            <a:off x="2839665" y="2962275"/>
            <a:ext cx="12608670" cy="887095"/>
          </a:xfrm>
          <a:prstGeom prst="rect">
            <a:avLst/>
          </a:prstGeom>
        </p:spPr>
        <p:txBody>
          <a:bodyPr anchor="t" rtlCol="false" tIns="0" lIns="0" bIns="0" rIns="0">
            <a:spAutoFit/>
          </a:bodyPr>
          <a:lstStyle/>
          <a:p>
            <a:pPr algn="ctr">
              <a:lnSpc>
                <a:spcPts val="7279"/>
              </a:lnSpc>
            </a:pPr>
            <a:r>
              <a:rPr lang="en-US" sz="5199" b="true">
                <a:solidFill>
                  <a:srgbClr val="F1F6F9">
                    <a:alpha val="9804"/>
                  </a:srgbClr>
                </a:solidFill>
                <a:latin typeface="Canva Sans Bold"/>
                <a:ea typeface="Canva Sans Bold"/>
                <a:cs typeface="Canva Sans Bold"/>
                <a:sym typeface="Canva Sans Bold"/>
              </a:rPr>
              <a:t>CONCLUTION</a:t>
            </a:r>
          </a:p>
        </p:txBody>
      </p:sp>
      <p:sp>
        <p:nvSpPr>
          <p:cNvPr name="TextBox 3" id="3"/>
          <p:cNvSpPr txBox="true"/>
          <p:nvPr/>
        </p:nvSpPr>
        <p:spPr>
          <a:xfrm rot="0">
            <a:off x="2839665" y="3623627"/>
            <a:ext cx="12608670" cy="887095"/>
          </a:xfrm>
          <a:prstGeom prst="rect">
            <a:avLst/>
          </a:prstGeom>
        </p:spPr>
        <p:txBody>
          <a:bodyPr anchor="t" rtlCol="false" tIns="0" lIns="0" bIns="0" rIns="0">
            <a:spAutoFit/>
          </a:bodyPr>
          <a:lstStyle/>
          <a:p>
            <a:pPr algn="ctr">
              <a:lnSpc>
                <a:spcPts val="7279"/>
              </a:lnSpc>
            </a:pPr>
            <a:r>
              <a:rPr lang="en-US" sz="5199" b="true">
                <a:solidFill>
                  <a:srgbClr val="F1F6F9">
                    <a:alpha val="9804"/>
                  </a:srgbClr>
                </a:solidFill>
                <a:latin typeface="Canva Sans Bold"/>
                <a:ea typeface="Canva Sans Bold"/>
                <a:cs typeface="Canva Sans Bold"/>
                <a:sym typeface="Canva Sans Bold"/>
              </a:rPr>
              <a:t>CONCLUTION</a:t>
            </a:r>
          </a:p>
        </p:txBody>
      </p:sp>
      <p:sp>
        <p:nvSpPr>
          <p:cNvPr name="TextBox 4" id="4"/>
          <p:cNvSpPr txBox="true"/>
          <p:nvPr/>
        </p:nvSpPr>
        <p:spPr>
          <a:xfrm rot="0">
            <a:off x="2839665" y="4284980"/>
            <a:ext cx="12608670" cy="887095"/>
          </a:xfrm>
          <a:prstGeom prst="rect">
            <a:avLst/>
          </a:prstGeom>
        </p:spPr>
        <p:txBody>
          <a:bodyPr anchor="t" rtlCol="false" tIns="0" lIns="0" bIns="0" rIns="0">
            <a:spAutoFit/>
          </a:bodyPr>
          <a:lstStyle/>
          <a:p>
            <a:pPr algn="ctr">
              <a:lnSpc>
                <a:spcPts val="7279"/>
              </a:lnSpc>
            </a:pPr>
            <a:r>
              <a:rPr lang="en-US" sz="5199" b="true">
                <a:solidFill>
                  <a:srgbClr val="F1F6F9">
                    <a:alpha val="9804"/>
                  </a:srgbClr>
                </a:solidFill>
                <a:latin typeface="Canva Sans Bold"/>
                <a:ea typeface="Canva Sans Bold"/>
                <a:cs typeface="Canva Sans Bold"/>
                <a:sym typeface="Canva Sans Bold"/>
              </a:rPr>
              <a:t>CONCLUTION</a:t>
            </a:r>
          </a:p>
        </p:txBody>
      </p:sp>
      <p:sp>
        <p:nvSpPr>
          <p:cNvPr name="TextBox 5" id="5"/>
          <p:cNvSpPr txBox="true"/>
          <p:nvPr/>
        </p:nvSpPr>
        <p:spPr>
          <a:xfrm rot="0">
            <a:off x="2839665" y="4946332"/>
            <a:ext cx="12608670" cy="887095"/>
          </a:xfrm>
          <a:prstGeom prst="rect">
            <a:avLst/>
          </a:prstGeom>
        </p:spPr>
        <p:txBody>
          <a:bodyPr anchor="t" rtlCol="false" tIns="0" lIns="0" bIns="0" rIns="0">
            <a:spAutoFit/>
          </a:bodyPr>
          <a:lstStyle/>
          <a:p>
            <a:pPr algn="ctr">
              <a:lnSpc>
                <a:spcPts val="7279"/>
              </a:lnSpc>
            </a:pPr>
            <a:r>
              <a:rPr lang="en-US" sz="5199" b="true">
                <a:solidFill>
                  <a:srgbClr val="F1F6F9">
                    <a:alpha val="9804"/>
                  </a:srgbClr>
                </a:solidFill>
                <a:latin typeface="Canva Sans Bold"/>
                <a:ea typeface="Canva Sans Bold"/>
                <a:cs typeface="Canva Sans Bold"/>
                <a:sym typeface="Canva Sans Bold"/>
              </a:rPr>
              <a:t>CONCLUTION</a:t>
            </a:r>
          </a:p>
        </p:txBody>
      </p:sp>
      <p:sp>
        <p:nvSpPr>
          <p:cNvPr name="TextBox 6" id="6"/>
          <p:cNvSpPr txBox="true"/>
          <p:nvPr/>
        </p:nvSpPr>
        <p:spPr>
          <a:xfrm rot="0">
            <a:off x="2839665" y="5607685"/>
            <a:ext cx="12608670" cy="887095"/>
          </a:xfrm>
          <a:prstGeom prst="rect">
            <a:avLst/>
          </a:prstGeom>
        </p:spPr>
        <p:txBody>
          <a:bodyPr anchor="t" rtlCol="false" tIns="0" lIns="0" bIns="0" rIns="0">
            <a:spAutoFit/>
          </a:bodyPr>
          <a:lstStyle/>
          <a:p>
            <a:pPr algn="ctr">
              <a:lnSpc>
                <a:spcPts val="7279"/>
              </a:lnSpc>
            </a:pPr>
            <a:r>
              <a:rPr lang="en-US" sz="5199" b="true">
                <a:solidFill>
                  <a:srgbClr val="F1F6F9">
                    <a:alpha val="9804"/>
                  </a:srgbClr>
                </a:solidFill>
                <a:latin typeface="Canva Sans Bold"/>
                <a:ea typeface="Canva Sans Bold"/>
                <a:cs typeface="Canva Sans Bold"/>
                <a:sym typeface="Canva Sans Bold"/>
              </a:rPr>
              <a:t>CONCLUTION</a:t>
            </a:r>
          </a:p>
        </p:txBody>
      </p:sp>
      <p:sp>
        <p:nvSpPr>
          <p:cNvPr name="Freeform 7" id="7"/>
          <p:cNvSpPr/>
          <p:nvPr/>
        </p:nvSpPr>
        <p:spPr>
          <a:xfrm flipH="false" flipV="true" rot="0">
            <a:off x="0" y="-57150"/>
            <a:ext cx="6229350" cy="6229350"/>
          </a:xfrm>
          <a:custGeom>
            <a:avLst/>
            <a:gdLst/>
            <a:ahLst/>
            <a:cxnLst/>
            <a:rect r="r" b="b" t="t" l="l"/>
            <a:pathLst>
              <a:path h="6229350" w="6229350">
                <a:moveTo>
                  <a:pt x="0" y="6229350"/>
                </a:moveTo>
                <a:lnTo>
                  <a:pt x="6229350" y="6229350"/>
                </a:lnTo>
                <a:lnTo>
                  <a:pt x="6229350" y="0"/>
                </a:lnTo>
                <a:lnTo>
                  <a:pt x="0" y="0"/>
                </a:lnTo>
                <a:lnTo>
                  <a:pt x="0" y="622935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839665" y="6269037"/>
            <a:ext cx="12608670" cy="887095"/>
          </a:xfrm>
          <a:prstGeom prst="rect">
            <a:avLst/>
          </a:prstGeom>
        </p:spPr>
        <p:txBody>
          <a:bodyPr anchor="t" rtlCol="false" tIns="0" lIns="0" bIns="0" rIns="0">
            <a:spAutoFit/>
          </a:bodyPr>
          <a:lstStyle/>
          <a:p>
            <a:pPr algn="ctr">
              <a:lnSpc>
                <a:spcPts val="7279"/>
              </a:lnSpc>
            </a:pPr>
            <a:r>
              <a:rPr lang="en-US" sz="5199" b="true">
                <a:solidFill>
                  <a:srgbClr val="F1F6F9">
                    <a:alpha val="13725"/>
                  </a:srgbClr>
                </a:solidFill>
                <a:latin typeface="Canva Sans Bold"/>
                <a:ea typeface="Canva Sans Bold"/>
                <a:cs typeface="Canva Sans Bold"/>
                <a:sym typeface="Canva Sans Bold"/>
              </a:rPr>
              <a:t>CONCLUTION</a:t>
            </a:r>
          </a:p>
        </p:txBody>
      </p:sp>
      <p:sp>
        <p:nvSpPr>
          <p:cNvPr name="Freeform 9" id="9"/>
          <p:cNvSpPr/>
          <p:nvPr/>
        </p:nvSpPr>
        <p:spPr>
          <a:xfrm flipH="false" flipV="false" rot="0">
            <a:off x="0" y="6172200"/>
            <a:ext cx="4848071" cy="4114800"/>
          </a:xfrm>
          <a:custGeom>
            <a:avLst/>
            <a:gdLst/>
            <a:ahLst/>
            <a:cxnLst/>
            <a:rect r="r" b="b" t="t" l="l"/>
            <a:pathLst>
              <a:path h="4114800" w="4848071">
                <a:moveTo>
                  <a:pt x="0" y="0"/>
                </a:moveTo>
                <a:lnTo>
                  <a:pt x="4848071" y="0"/>
                </a:lnTo>
                <a:lnTo>
                  <a:pt x="48480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0">
            <a:off x="13439929" y="0"/>
            <a:ext cx="4848071" cy="4114800"/>
          </a:xfrm>
          <a:custGeom>
            <a:avLst/>
            <a:gdLst/>
            <a:ahLst/>
            <a:cxnLst/>
            <a:rect r="r" b="b" t="t" l="l"/>
            <a:pathLst>
              <a:path h="4114800" w="4848071">
                <a:moveTo>
                  <a:pt x="4848071" y="4114800"/>
                </a:moveTo>
                <a:lnTo>
                  <a:pt x="0" y="4114800"/>
                </a:lnTo>
                <a:lnTo>
                  <a:pt x="0" y="0"/>
                </a:lnTo>
                <a:lnTo>
                  <a:pt x="4848071" y="0"/>
                </a:lnTo>
                <a:lnTo>
                  <a:pt x="4848071"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2058650" y="4143375"/>
            <a:ext cx="6229350" cy="6229350"/>
          </a:xfrm>
          <a:custGeom>
            <a:avLst/>
            <a:gdLst/>
            <a:ahLst/>
            <a:cxnLst/>
            <a:rect r="r" b="b" t="t" l="l"/>
            <a:pathLst>
              <a:path h="6229350" w="6229350">
                <a:moveTo>
                  <a:pt x="6229350" y="0"/>
                </a:moveTo>
                <a:lnTo>
                  <a:pt x="0" y="0"/>
                </a:lnTo>
                <a:lnTo>
                  <a:pt x="0" y="6229350"/>
                </a:lnTo>
                <a:lnTo>
                  <a:pt x="6229350" y="6229350"/>
                </a:lnTo>
                <a:lnTo>
                  <a:pt x="62293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178095" y="4177920"/>
            <a:ext cx="14164518" cy="1905829"/>
          </a:xfrm>
          <a:prstGeom prst="rect">
            <a:avLst/>
          </a:prstGeom>
        </p:spPr>
        <p:txBody>
          <a:bodyPr anchor="t" rtlCol="false" tIns="0" lIns="0" bIns="0" rIns="0">
            <a:spAutoFit/>
          </a:bodyPr>
          <a:lstStyle/>
          <a:p>
            <a:pPr algn="ctr">
              <a:lnSpc>
                <a:spcPts val="3717"/>
              </a:lnSpc>
            </a:pPr>
            <a:r>
              <a:rPr lang="en-US" sz="2478" b="true">
                <a:solidFill>
                  <a:srgbClr val="F1F6F9"/>
                </a:solidFill>
                <a:latin typeface="Arial Bold"/>
                <a:ea typeface="Arial Bold"/>
                <a:cs typeface="Arial Bold"/>
                <a:sym typeface="Arial Bold"/>
              </a:rPr>
              <a:t>The Laser Alarm Security System offers a reliable and efficient solution for detecting intrusions. It provides immediate alerts through visual and audible signals, ensuring enhanced security for various applications. Its easy setup, low power consumption, and scalability make it an effective, cost-efficient security tool.</a:t>
            </a:r>
          </a:p>
        </p:txBody>
      </p:sp>
      <p:sp>
        <p:nvSpPr>
          <p:cNvPr name="TextBox 13" id="13"/>
          <p:cNvSpPr txBox="true"/>
          <p:nvPr/>
        </p:nvSpPr>
        <p:spPr>
          <a:xfrm rot="0">
            <a:off x="2839665" y="2170430"/>
            <a:ext cx="12608670" cy="887095"/>
          </a:xfrm>
          <a:prstGeom prst="rect">
            <a:avLst/>
          </a:prstGeom>
        </p:spPr>
        <p:txBody>
          <a:bodyPr anchor="t" rtlCol="false" tIns="0" lIns="0" bIns="0" rIns="0">
            <a:spAutoFit/>
          </a:bodyPr>
          <a:lstStyle/>
          <a:p>
            <a:pPr algn="ctr">
              <a:lnSpc>
                <a:spcPts val="7279"/>
              </a:lnSpc>
            </a:pPr>
            <a:r>
              <a:rPr lang="en-US" sz="5199" b="true">
                <a:solidFill>
                  <a:srgbClr val="F1F6F9"/>
                </a:solidFill>
                <a:latin typeface="Canva Sans Bold"/>
                <a:ea typeface="Canva Sans Bold"/>
                <a:cs typeface="Canva Sans Bold"/>
                <a:sym typeface="Canva Sans Bold"/>
              </a:rPr>
              <a:t>CONCLUTION</a:t>
            </a:r>
          </a:p>
        </p:txBody>
      </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false" flipV="false" rot="0">
            <a:off x="0" y="622935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173200" y="-5715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67319"/>
            <a:ext cx="16230600" cy="8190981"/>
            <a:chOff x="0" y="0"/>
            <a:chExt cx="4274726" cy="2157295"/>
          </a:xfrm>
        </p:grpSpPr>
        <p:sp>
          <p:nvSpPr>
            <p:cNvPr name="Freeform 5" id="5"/>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6" id="6"/>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602896" y="5517226"/>
            <a:ext cx="2511904" cy="251190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274E"/>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01694" y="2039698"/>
            <a:ext cx="2511904" cy="251190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274E"/>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027368" y="5517226"/>
            <a:ext cx="2511904" cy="251190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274E"/>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629977" y="5517226"/>
            <a:ext cx="2511904" cy="251190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274E"/>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5027368" y="2000250"/>
            <a:ext cx="2511904" cy="251190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274E"/>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453043" y="1960802"/>
            <a:ext cx="2511904" cy="251190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274E"/>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8158398" y="1513578"/>
            <a:ext cx="3210299" cy="2590800"/>
          </a:xfrm>
          <a:custGeom>
            <a:avLst/>
            <a:gdLst/>
            <a:ahLst/>
            <a:cxnLst/>
            <a:rect r="r" b="b" t="t" l="l"/>
            <a:pathLst>
              <a:path h="2590800" w="3210299">
                <a:moveTo>
                  <a:pt x="0" y="0"/>
                </a:moveTo>
                <a:lnTo>
                  <a:pt x="3210299" y="0"/>
                </a:lnTo>
                <a:lnTo>
                  <a:pt x="3210299" y="2590800"/>
                </a:lnTo>
                <a:lnTo>
                  <a:pt x="0" y="2590800"/>
                </a:lnTo>
                <a:lnTo>
                  <a:pt x="0" y="0"/>
                </a:lnTo>
                <a:close/>
              </a:path>
            </a:pathLst>
          </a:custGeom>
          <a:blipFill>
            <a:blip r:embed="rId4"/>
            <a:stretch>
              <a:fillRect l="0" t="0" r="0" b="-23911"/>
            </a:stretch>
          </a:blipFill>
        </p:spPr>
      </p:sp>
      <p:sp>
        <p:nvSpPr>
          <p:cNvPr name="Freeform 26" id="26"/>
          <p:cNvSpPr/>
          <p:nvPr/>
        </p:nvSpPr>
        <p:spPr>
          <a:xfrm flipH="false" flipV="false" rot="0">
            <a:off x="1290689" y="1252509"/>
            <a:ext cx="3112938" cy="3112938"/>
          </a:xfrm>
          <a:custGeom>
            <a:avLst/>
            <a:gdLst/>
            <a:ahLst/>
            <a:cxnLst/>
            <a:rect r="r" b="b" t="t" l="l"/>
            <a:pathLst>
              <a:path h="3112938" w="3112938">
                <a:moveTo>
                  <a:pt x="0" y="0"/>
                </a:moveTo>
                <a:lnTo>
                  <a:pt x="3112938" y="0"/>
                </a:lnTo>
                <a:lnTo>
                  <a:pt x="3112938" y="3112938"/>
                </a:lnTo>
                <a:lnTo>
                  <a:pt x="0" y="3112938"/>
                </a:lnTo>
                <a:lnTo>
                  <a:pt x="0" y="0"/>
                </a:lnTo>
                <a:close/>
              </a:path>
            </a:pathLst>
          </a:custGeom>
          <a:blipFill>
            <a:blip r:embed="rId5"/>
            <a:stretch>
              <a:fillRect l="0" t="0" r="0" b="0"/>
            </a:stretch>
          </a:blipFill>
        </p:spPr>
      </p:sp>
      <p:sp>
        <p:nvSpPr>
          <p:cNvPr name="Freeform 27" id="27"/>
          <p:cNvSpPr/>
          <p:nvPr/>
        </p:nvSpPr>
        <p:spPr>
          <a:xfrm flipH="false" flipV="false" rot="0">
            <a:off x="4403627" y="-138503"/>
            <a:ext cx="4049416" cy="4393885"/>
          </a:xfrm>
          <a:custGeom>
            <a:avLst/>
            <a:gdLst/>
            <a:ahLst/>
            <a:cxnLst/>
            <a:rect r="r" b="b" t="t" l="l"/>
            <a:pathLst>
              <a:path h="4393885" w="4049416">
                <a:moveTo>
                  <a:pt x="0" y="0"/>
                </a:moveTo>
                <a:lnTo>
                  <a:pt x="4049416" y="0"/>
                </a:lnTo>
                <a:lnTo>
                  <a:pt x="4049416" y="4393885"/>
                </a:lnTo>
                <a:lnTo>
                  <a:pt x="0" y="4393885"/>
                </a:lnTo>
                <a:lnTo>
                  <a:pt x="0" y="0"/>
                </a:lnTo>
                <a:close/>
              </a:path>
            </a:pathLst>
          </a:custGeom>
          <a:blipFill>
            <a:blip r:embed="rId6"/>
            <a:stretch>
              <a:fillRect l="0" t="0" r="0" b="-13602"/>
            </a:stretch>
          </a:blipFill>
        </p:spPr>
      </p:sp>
      <p:sp>
        <p:nvSpPr>
          <p:cNvPr name="Freeform 28" id="28"/>
          <p:cNvSpPr/>
          <p:nvPr/>
        </p:nvSpPr>
        <p:spPr>
          <a:xfrm flipH="false" flipV="false" rot="0">
            <a:off x="1601057" y="5143500"/>
            <a:ext cx="2330936" cy="2700530"/>
          </a:xfrm>
          <a:custGeom>
            <a:avLst/>
            <a:gdLst/>
            <a:ahLst/>
            <a:cxnLst/>
            <a:rect r="r" b="b" t="t" l="l"/>
            <a:pathLst>
              <a:path h="2700530" w="2330936">
                <a:moveTo>
                  <a:pt x="0" y="0"/>
                </a:moveTo>
                <a:lnTo>
                  <a:pt x="2330936" y="0"/>
                </a:lnTo>
                <a:lnTo>
                  <a:pt x="2330936" y="2700530"/>
                </a:lnTo>
                <a:lnTo>
                  <a:pt x="0" y="2700530"/>
                </a:lnTo>
                <a:lnTo>
                  <a:pt x="0" y="0"/>
                </a:lnTo>
                <a:close/>
              </a:path>
            </a:pathLst>
          </a:custGeom>
          <a:blipFill>
            <a:blip r:embed="rId7"/>
            <a:stretch>
              <a:fillRect l="-60398" t="-39684" r="-58987" b="-112796"/>
            </a:stretch>
          </a:blipFill>
        </p:spPr>
      </p:sp>
      <p:sp>
        <p:nvSpPr>
          <p:cNvPr name="Freeform 29" id="29"/>
          <p:cNvSpPr/>
          <p:nvPr/>
        </p:nvSpPr>
        <p:spPr>
          <a:xfrm flipH="false" flipV="false" rot="0">
            <a:off x="5313504" y="4570488"/>
            <a:ext cx="1954398" cy="2995371"/>
          </a:xfrm>
          <a:custGeom>
            <a:avLst/>
            <a:gdLst/>
            <a:ahLst/>
            <a:cxnLst/>
            <a:rect r="r" b="b" t="t" l="l"/>
            <a:pathLst>
              <a:path h="2995371" w="1954398">
                <a:moveTo>
                  <a:pt x="0" y="0"/>
                </a:moveTo>
                <a:lnTo>
                  <a:pt x="1954398" y="0"/>
                </a:lnTo>
                <a:lnTo>
                  <a:pt x="1954398" y="2995370"/>
                </a:lnTo>
                <a:lnTo>
                  <a:pt x="0" y="2995370"/>
                </a:lnTo>
                <a:lnTo>
                  <a:pt x="0" y="0"/>
                </a:lnTo>
                <a:close/>
              </a:path>
            </a:pathLst>
          </a:custGeom>
          <a:blipFill>
            <a:blip r:embed="rId8"/>
            <a:stretch>
              <a:fillRect l="-41377" t="0" r="-28311" b="-66180"/>
            </a:stretch>
          </a:blipFill>
        </p:spPr>
      </p:sp>
      <p:sp>
        <p:nvSpPr>
          <p:cNvPr name="Freeform 30" id="30"/>
          <p:cNvSpPr/>
          <p:nvPr/>
        </p:nvSpPr>
        <p:spPr>
          <a:xfrm flipH="false" flipV="false" rot="0">
            <a:off x="8880992" y="4958951"/>
            <a:ext cx="2083955" cy="2709656"/>
          </a:xfrm>
          <a:custGeom>
            <a:avLst/>
            <a:gdLst/>
            <a:ahLst/>
            <a:cxnLst/>
            <a:rect r="r" b="b" t="t" l="l"/>
            <a:pathLst>
              <a:path h="2709656" w="2083955">
                <a:moveTo>
                  <a:pt x="0" y="0"/>
                </a:moveTo>
                <a:lnTo>
                  <a:pt x="2083955" y="0"/>
                </a:lnTo>
                <a:lnTo>
                  <a:pt x="2083955" y="2709655"/>
                </a:lnTo>
                <a:lnTo>
                  <a:pt x="0" y="2709655"/>
                </a:lnTo>
                <a:lnTo>
                  <a:pt x="0" y="0"/>
                </a:lnTo>
                <a:close/>
              </a:path>
            </a:pathLst>
          </a:custGeom>
          <a:blipFill>
            <a:blip r:embed="rId9"/>
            <a:stretch>
              <a:fillRect l="-8581" t="0" r="-5027" b="0"/>
            </a:stretch>
          </a:blipFill>
        </p:spPr>
      </p:sp>
      <p:grpSp>
        <p:nvGrpSpPr>
          <p:cNvPr name="Group 31" id="31"/>
          <p:cNvGrpSpPr/>
          <p:nvPr/>
        </p:nvGrpSpPr>
        <p:grpSpPr>
          <a:xfrm rot="0">
            <a:off x="1448521" y="4157603"/>
            <a:ext cx="2797273" cy="709102"/>
            <a:chOff x="0" y="0"/>
            <a:chExt cx="736730" cy="186759"/>
          </a:xfrm>
        </p:grpSpPr>
        <p:sp>
          <p:nvSpPr>
            <p:cNvPr name="Freeform 32" id="32"/>
            <p:cNvSpPr/>
            <p:nvPr/>
          </p:nvSpPr>
          <p:spPr>
            <a:xfrm flipH="false" flipV="false" rot="0">
              <a:off x="0" y="0"/>
              <a:ext cx="736730" cy="186759"/>
            </a:xfrm>
            <a:custGeom>
              <a:avLst/>
              <a:gdLst/>
              <a:ahLst/>
              <a:cxnLst/>
              <a:rect r="r" b="b" t="t" l="l"/>
              <a:pathLst>
                <a:path h="186759" w="736730">
                  <a:moveTo>
                    <a:pt x="0" y="0"/>
                  </a:moveTo>
                  <a:lnTo>
                    <a:pt x="736730" y="0"/>
                  </a:lnTo>
                  <a:lnTo>
                    <a:pt x="736730" y="186759"/>
                  </a:lnTo>
                  <a:lnTo>
                    <a:pt x="0" y="186759"/>
                  </a:lnTo>
                  <a:close/>
                </a:path>
              </a:pathLst>
            </a:custGeom>
            <a:solidFill>
              <a:srgbClr val="9BA4B4"/>
            </a:solidFill>
          </p:spPr>
        </p:sp>
        <p:sp>
          <p:nvSpPr>
            <p:cNvPr name="TextBox 33" id="33"/>
            <p:cNvSpPr txBox="true"/>
            <p:nvPr/>
          </p:nvSpPr>
          <p:spPr>
            <a:xfrm>
              <a:off x="0" y="-38100"/>
              <a:ext cx="736730" cy="224859"/>
            </a:xfrm>
            <a:prstGeom prst="rect">
              <a:avLst/>
            </a:prstGeom>
          </p:spPr>
          <p:txBody>
            <a:bodyPr anchor="ctr" rtlCol="false" tIns="50800" lIns="50800" bIns="50800" rIns="50800"/>
            <a:lstStyle/>
            <a:p>
              <a:pPr algn="ctr">
                <a:lnSpc>
                  <a:spcPts val="1820"/>
                </a:lnSpc>
              </a:pPr>
            </a:p>
          </p:txBody>
        </p:sp>
      </p:grpSp>
      <p:sp>
        <p:nvSpPr>
          <p:cNvPr name="TextBox 34" id="34"/>
          <p:cNvSpPr txBox="true"/>
          <p:nvPr/>
        </p:nvSpPr>
        <p:spPr>
          <a:xfrm rot="0">
            <a:off x="1580448" y="4276809"/>
            <a:ext cx="2446905" cy="3632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Anton"/>
                <a:ea typeface="Anton"/>
                <a:cs typeface="Anton"/>
                <a:sym typeface="Anton"/>
              </a:rPr>
              <a:t>Rupam Debnath Rodra</a:t>
            </a:r>
          </a:p>
        </p:txBody>
      </p:sp>
      <p:sp>
        <p:nvSpPr>
          <p:cNvPr name="TextBox 35" id="35"/>
          <p:cNvSpPr txBox="true"/>
          <p:nvPr/>
        </p:nvSpPr>
        <p:spPr>
          <a:xfrm rot="0">
            <a:off x="12044972" y="2208452"/>
            <a:ext cx="5240540" cy="762271"/>
          </a:xfrm>
          <a:prstGeom prst="rect">
            <a:avLst/>
          </a:prstGeom>
        </p:spPr>
        <p:txBody>
          <a:bodyPr anchor="t" rtlCol="false" tIns="0" lIns="0" bIns="0" rIns="0">
            <a:spAutoFit/>
          </a:bodyPr>
          <a:lstStyle/>
          <a:p>
            <a:pPr algn="just">
              <a:lnSpc>
                <a:spcPts val="5327"/>
              </a:lnSpc>
            </a:pPr>
            <a:r>
              <a:rPr lang="en-US" sz="6659" b="true">
                <a:solidFill>
                  <a:srgbClr val="14274E"/>
                </a:solidFill>
                <a:latin typeface="Proxima Nova Heavy"/>
                <a:ea typeface="Proxima Nova Heavy"/>
                <a:cs typeface="Proxima Nova Heavy"/>
                <a:sym typeface="Proxima Nova Heavy"/>
              </a:rPr>
              <a:t>Our Team</a:t>
            </a:r>
          </a:p>
        </p:txBody>
      </p:sp>
      <p:sp>
        <p:nvSpPr>
          <p:cNvPr name="TextBox 36" id="36"/>
          <p:cNvSpPr txBox="true"/>
          <p:nvPr/>
        </p:nvSpPr>
        <p:spPr>
          <a:xfrm rot="0">
            <a:off x="12044972" y="2982075"/>
            <a:ext cx="7250076" cy="3607337"/>
          </a:xfrm>
          <a:prstGeom prst="rect">
            <a:avLst/>
          </a:prstGeom>
        </p:spPr>
        <p:txBody>
          <a:bodyPr anchor="t" rtlCol="false" tIns="0" lIns="0" bIns="0" rIns="0">
            <a:spAutoFit/>
          </a:bodyPr>
          <a:lstStyle/>
          <a:p>
            <a:pPr algn="l" marL="559560" indent="-279780" lvl="1">
              <a:lnSpc>
                <a:spcPts val="4846"/>
              </a:lnSpc>
              <a:buAutoNum type="arabicPeriod" startAt="1"/>
            </a:pPr>
            <a:r>
              <a:rPr lang="en-US" sz="2591">
                <a:solidFill>
                  <a:srgbClr val="14274E"/>
                </a:solidFill>
                <a:latin typeface="Clear Sans"/>
                <a:ea typeface="Clear Sans"/>
                <a:cs typeface="Clear Sans"/>
                <a:sym typeface="Clear Sans"/>
              </a:rPr>
              <a:t>RUPAM DEBNATH RODRA</a:t>
            </a:r>
          </a:p>
          <a:p>
            <a:pPr algn="l" marL="559560" indent="-279780" lvl="1">
              <a:lnSpc>
                <a:spcPts val="4846"/>
              </a:lnSpc>
              <a:buAutoNum type="arabicPeriod" startAt="1"/>
            </a:pPr>
            <a:r>
              <a:rPr lang="en-US" sz="2591">
                <a:solidFill>
                  <a:srgbClr val="14274E"/>
                </a:solidFill>
                <a:latin typeface="Clear Sans"/>
                <a:ea typeface="Clear Sans"/>
                <a:cs typeface="Clear Sans"/>
                <a:sym typeface="Clear Sans"/>
              </a:rPr>
              <a:t>MD TANVIR RAHMAN</a:t>
            </a:r>
          </a:p>
          <a:p>
            <a:pPr algn="l" marL="559560" indent="-279780" lvl="1">
              <a:lnSpc>
                <a:spcPts val="4846"/>
              </a:lnSpc>
              <a:buAutoNum type="arabicPeriod" startAt="1"/>
            </a:pPr>
            <a:r>
              <a:rPr lang="en-US" sz="2591">
                <a:solidFill>
                  <a:srgbClr val="14274E"/>
                </a:solidFill>
                <a:latin typeface="Clear Sans"/>
                <a:ea typeface="Clear Sans"/>
                <a:cs typeface="Clear Sans"/>
                <a:sym typeface="Clear Sans"/>
              </a:rPr>
              <a:t>BISHAL SAHA</a:t>
            </a:r>
          </a:p>
          <a:p>
            <a:pPr algn="l" marL="559560" indent="-279780" lvl="1">
              <a:lnSpc>
                <a:spcPts val="4846"/>
              </a:lnSpc>
              <a:buAutoNum type="arabicPeriod" startAt="1"/>
            </a:pPr>
            <a:r>
              <a:rPr lang="en-US" sz="2591">
                <a:solidFill>
                  <a:srgbClr val="14274E"/>
                </a:solidFill>
                <a:latin typeface="Clear Sans"/>
                <a:ea typeface="Clear Sans"/>
                <a:cs typeface="Clear Sans"/>
                <a:sym typeface="Clear Sans"/>
              </a:rPr>
              <a:t>SUDIPTO SAHA</a:t>
            </a:r>
          </a:p>
          <a:p>
            <a:pPr algn="l" marL="559560" indent="-279780" lvl="1">
              <a:lnSpc>
                <a:spcPts val="4846"/>
              </a:lnSpc>
              <a:buAutoNum type="arabicPeriod" startAt="1"/>
            </a:pPr>
            <a:r>
              <a:rPr lang="en-US" sz="2591">
                <a:solidFill>
                  <a:srgbClr val="14274E"/>
                </a:solidFill>
                <a:latin typeface="Clear Sans"/>
                <a:ea typeface="Clear Sans"/>
                <a:cs typeface="Clear Sans"/>
                <a:sym typeface="Clear Sans"/>
              </a:rPr>
              <a:t>MD. ISTIAQ MOZUMDER</a:t>
            </a:r>
          </a:p>
          <a:p>
            <a:pPr algn="l" marL="559560" indent="-279780" lvl="1">
              <a:lnSpc>
                <a:spcPts val="4846"/>
              </a:lnSpc>
              <a:buAutoNum type="arabicPeriod" startAt="1"/>
            </a:pPr>
            <a:r>
              <a:rPr lang="en-US" sz="2591">
                <a:solidFill>
                  <a:srgbClr val="14274E"/>
                </a:solidFill>
                <a:latin typeface="Clear Sans"/>
                <a:ea typeface="Clear Sans"/>
                <a:cs typeface="Clear Sans"/>
                <a:sym typeface="Clear Sans"/>
              </a:rPr>
              <a:t>TAHMID YOUSUF PRINCE</a:t>
            </a:r>
          </a:p>
        </p:txBody>
      </p:sp>
      <p:sp>
        <p:nvSpPr>
          <p:cNvPr name="TextBox 37" id="37"/>
          <p:cNvSpPr txBox="true"/>
          <p:nvPr/>
        </p:nvSpPr>
        <p:spPr>
          <a:xfrm rot="0">
            <a:off x="8848512" y="4047412"/>
            <a:ext cx="2074834" cy="656590"/>
          </a:xfrm>
          <a:prstGeom prst="rect">
            <a:avLst/>
          </a:prstGeom>
        </p:spPr>
        <p:txBody>
          <a:bodyPr anchor="t" rtlCol="false" tIns="0" lIns="0" bIns="0" rIns="0">
            <a:spAutoFit/>
          </a:bodyPr>
          <a:lstStyle/>
          <a:p>
            <a:pPr algn="l">
              <a:lnSpc>
                <a:spcPts val="2659"/>
              </a:lnSpc>
            </a:pPr>
            <a:r>
              <a:rPr lang="en-US" sz="1899" b="true">
                <a:solidFill>
                  <a:srgbClr val="000000"/>
                </a:solidFill>
                <a:latin typeface="Open Sans Bold"/>
                <a:ea typeface="Open Sans Bold"/>
                <a:cs typeface="Open Sans Bold"/>
                <a:sym typeface="Open Sans Bold"/>
              </a:rPr>
              <a:t>TAHMID YOUSUF </a:t>
            </a:r>
          </a:p>
          <a:p>
            <a:pPr algn="l">
              <a:lnSpc>
                <a:spcPts val="2659"/>
              </a:lnSpc>
              <a:spcBef>
                <a:spcPct val="0"/>
              </a:spcBef>
            </a:pPr>
            <a:r>
              <a:rPr lang="en-US" b="true" sz="1899">
                <a:solidFill>
                  <a:srgbClr val="000000"/>
                </a:solidFill>
                <a:latin typeface="Open Sans Bold"/>
                <a:ea typeface="Open Sans Bold"/>
                <a:cs typeface="Open Sans Bold"/>
                <a:sym typeface="Open Sans Bold"/>
              </a:rPr>
              <a:t>PRINCE</a:t>
            </a:r>
          </a:p>
        </p:txBody>
      </p:sp>
      <p:sp>
        <p:nvSpPr>
          <p:cNvPr name="TextBox 38" id="38"/>
          <p:cNvSpPr txBox="true"/>
          <p:nvPr/>
        </p:nvSpPr>
        <p:spPr>
          <a:xfrm rot="0">
            <a:off x="1672204" y="7705916"/>
            <a:ext cx="2530333" cy="323215"/>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Open Sans Bold"/>
                <a:ea typeface="Open Sans Bold"/>
                <a:cs typeface="Open Sans Bold"/>
                <a:sym typeface="Open Sans Bold"/>
              </a:rPr>
              <a:t>MD TANVIR RAHMAN</a:t>
            </a:r>
          </a:p>
        </p:txBody>
      </p:sp>
      <p:grpSp>
        <p:nvGrpSpPr>
          <p:cNvPr name="Group 39" id="39"/>
          <p:cNvGrpSpPr/>
          <p:nvPr/>
        </p:nvGrpSpPr>
        <p:grpSpPr>
          <a:xfrm rot="0">
            <a:off x="4892066" y="4157603"/>
            <a:ext cx="2797273" cy="709102"/>
            <a:chOff x="0" y="0"/>
            <a:chExt cx="736730" cy="186759"/>
          </a:xfrm>
        </p:grpSpPr>
        <p:sp>
          <p:nvSpPr>
            <p:cNvPr name="Freeform 40" id="40"/>
            <p:cNvSpPr/>
            <p:nvPr/>
          </p:nvSpPr>
          <p:spPr>
            <a:xfrm flipH="false" flipV="false" rot="0">
              <a:off x="0" y="0"/>
              <a:ext cx="736730" cy="186759"/>
            </a:xfrm>
            <a:custGeom>
              <a:avLst/>
              <a:gdLst/>
              <a:ahLst/>
              <a:cxnLst/>
              <a:rect r="r" b="b" t="t" l="l"/>
              <a:pathLst>
                <a:path h="186759" w="736730">
                  <a:moveTo>
                    <a:pt x="0" y="0"/>
                  </a:moveTo>
                  <a:lnTo>
                    <a:pt x="736730" y="0"/>
                  </a:lnTo>
                  <a:lnTo>
                    <a:pt x="736730" y="186759"/>
                  </a:lnTo>
                  <a:lnTo>
                    <a:pt x="0" y="186759"/>
                  </a:lnTo>
                  <a:close/>
                </a:path>
              </a:pathLst>
            </a:custGeom>
            <a:solidFill>
              <a:srgbClr val="9BA4B4"/>
            </a:solidFill>
          </p:spPr>
        </p:sp>
        <p:sp>
          <p:nvSpPr>
            <p:cNvPr name="TextBox 41" id="41"/>
            <p:cNvSpPr txBox="true"/>
            <p:nvPr/>
          </p:nvSpPr>
          <p:spPr>
            <a:xfrm>
              <a:off x="0" y="-38100"/>
              <a:ext cx="736730" cy="224859"/>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8364910" y="4108686"/>
            <a:ext cx="2797273" cy="709102"/>
            <a:chOff x="0" y="0"/>
            <a:chExt cx="736730" cy="186759"/>
          </a:xfrm>
        </p:grpSpPr>
        <p:sp>
          <p:nvSpPr>
            <p:cNvPr name="Freeform 43" id="43"/>
            <p:cNvSpPr/>
            <p:nvPr/>
          </p:nvSpPr>
          <p:spPr>
            <a:xfrm flipH="false" flipV="false" rot="0">
              <a:off x="0" y="0"/>
              <a:ext cx="736730" cy="186759"/>
            </a:xfrm>
            <a:custGeom>
              <a:avLst/>
              <a:gdLst/>
              <a:ahLst/>
              <a:cxnLst/>
              <a:rect r="r" b="b" t="t" l="l"/>
              <a:pathLst>
                <a:path h="186759" w="736730">
                  <a:moveTo>
                    <a:pt x="0" y="0"/>
                  </a:moveTo>
                  <a:lnTo>
                    <a:pt x="736730" y="0"/>
                  </a:lnTo>
                  <a:lnTo>
                    <a:pt x="736730" y="186759"/>
                  </a:lnTo>
                  <a:lnTo>
                    <a:pt x="0" y="186759"/>
                  </a:lnTo>
                  <a:close/>
                </a:path>
              </a:pathLst>
            </a:custGeom>
            <a:solidFill>
              <a:srgbClr val="9BA4B4"/>
            </a:solidFill>
          </p:spPr>
        </p:sp>
        <p:sp>
          <p:nvSpPr>
            <p:cNvPr name="TextBox 44" id="44"/>
            <p:cNvSpPr txBox="true"/>
            <p:nvPr/>
          </p:nvSpPr>
          <p:spPr>
            <a:xfrm>
              <a:off x="0" y="-38100"/>
              <a:ext cx="736730" cy="224859"/>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8571423" y="7565858"/>
            <a:ext cx="2797273" cy="709102"/>
            <a:chOff x="0" y="0"/>
            <a:chExt cx="736730" cy="186759"/>
          </a:xfrm>
        </p:grpSpPr>
        <p:sp>
          <p:nvSpPr>
            <p:cNvPr name="Freeform 46" id="46"/>
            <p:cNvSpPr/>
            <p:nvPr/>
          </p:nvSpPr>
          <p:spPr>
            <a:xfrm flipH="false" flipV="false" rot="0">
              <a:off x="0" y="0"/>
              <a:ext cx="736730" cy="186759"/>
            </a:xfrm>
            <a:custGeom>
              <a:avLst/>
              <a:gdLst/>
              <a:ahLst/>
              <a:cxnLst/>
              <a:rect r="r" b="b" t="t" l="l"/>
              <a:pathLst>
                <a:path h="186759" w="736730">
                  <a:moveTo>
                    <a:pt x="0" y="0"/>
                  </a:moveTo>
                  <a:lnTo>
                    <a:pt x="736730" y="0"/>
                  </a:lnTo>
                  <a:lnTo>
                    <a:pt x="736730" y="186759"/>
                  </a:lnTo>
                  <a:lnTo>
                    <a:pt x="0" y="186759"/>
                  </a:lnTo>
                  <a:close/>
                </a:path>
              </a:pathLst>
            </a:custGeom>
            <a:solidFill>
              <a:srgbClr val="9BA4B4"/>
            </a:solidFill>
          </p:spPr>
        </p:sp>
        <p:sp>
          <p:nvSpPr>
            <p:cNvPr name="TextBox 47" id="47"/>
            <p:cNvSpPr txBox="true"/>
            <p:nvPr/>
          </p:nvSpPr>
          <p:spPr>
            <a:xfrm>
              <a:off x="0" y="-38100"/>
              <a:ext cx="736730" cy="224859"/>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4988343" y="7623008"/>
            <a:ext cx="2797273" cy="709102"/>
            <a:chOff x="0" y="0"/>
            <a:chExt cx="736730" cy="186759"/>
          </a:xfrm>
        </p:grpSpPr>
        <p:sp>
          <p:nvSpPr>
            <p:cNvPr name="Freeform 49" id="49"/>
            <p:cNvSpPr/>
            <p:nvPr/>
          </p:nvSpPr>
          <p:spPr>
            <a:xfrm flipH="false" flipV="false" rot="0">
              <a:off x="0" y="0"/>
              <a:ext cx="736730" cy="186759"/>
            </a:xfrm>
            <a:custGeom>
              <a:avLst/>
              <a:gdLst/>
              <a:ahLst/>
              <a:cxnLst/>
              <a:rect r="r" b="b" t="t" l="l"/>
              <a:pathLst>
                <a:path h="186759" w="736730">
                  <a:moveTo>
                    <a:pt x="0" y="0"/>
                  </a:moveTo>
                  <a:lnTo>
                    <a:pt x="736730" y="0"/>
                  </a:lnTo>
                  <a:lnTo>
                    <a:pt x="736730" y="186759"/>
                  </a:lnTo>
                  <a:lnTo>
                    <a:pt x="0" y="186759"/>
                  </a:lnTo>
                  <a:close/>
                </a:path>
              </a:pathLst>
            </a:custGeom>
            <a:solidFill>
              <a:srgbClr val="9BA4B4"/>
            </a:solidFill>
          </p:spPr>
        </p:sp>
        <p:sp>
          <p:nvSpPr>
            <p:cNvPr name="TextBox 50" id="50"/>
            <p:cNvSpPr txBox="true"/>
            <p:nvPr/>
          </p:nvSpPr>
          <p:spPr>
            <a:xfrm>
              <a:off x="0" y="-38100"/>
              <a:ext cx="736730" cy="224859"/>
            </a:xfrm>
            <a:prstGeom prst="rect">
              <a:avLst/>
            </a:prstGeom>
          </p:spPr>
          <p:txBody>
            <a:bodyPr anchor="ctr" rtlCol="false" tIns="50800" lIns="50800" bIns="50800" rIns="50800"/>
            <a:lstStyle/>
            <a:p>
              <a:pPr algn="ctr">
                <a:lnSpc>
                  <a:spcPts val="2659"/>
                </a:lnSpc>
              </a:pPr>
            </a:p>
          </p:txBody>
        </p:sp>
      </p:grpSp>
      <p:grpSp>
        <p:nvGrpSpPr>
          <p:cNvPr name="Group 51" id="51"/>
          <p:cNvGrpSpPr/>
          <p:nvPr/>
        </p:nvGrpSpPr>
        <p:grpSpPr>
          <a:xfrm rot="0">
            <a:off x="1405264" y="7680158"/>
            <a:ext cx="2797273" cy="709102"/>
            <a:chOff x="0" y="0"/>
            <a:chExt cx="736730" cy="186759"/>
          </a:xfrm>
        </p:grpSpPr>
        <p:sp>
          <p:nvSpPr>
            <p:cNvPr name="Freeform 52" id="52"/>
            <p:cNvSpPr/>
            <p:nvPr/>
          </p:nvSpPr>
          <p:spPr>
            <a:xfrm flipH="false" flipV="false" rot="0">
              <a:off x="0" y="0"/>
              <a:ext cx="736730" cy="186759"/>
            </a:xfrm>
            <a:custGeom>
              <a:avLst/>
              <a:gdLst/>
              <a:ahLst/>
              <a:cxnLst/>
              <a:rect r="r" b="b" t="t" l="l"/>
              <a:pathLst>
                <a:path h="186759" w="736730">
                  <a:moveTo>
                    <a:pt x="0" y="0"/>
                  </a:moveTo>
                  <a:lnTo>
                    <a:pt x="736730" y="0"/>
                  </a:lnTo>
                  <a:lnTo>
                    <a:pt x="736730" y="186759"/>
                  </a:lnTo>
                  <a:lnTo>
                    <a:pt x="0" y="186759"/>
                  </a:lnTo>
                  <a:close/>
                </a:path>
              </a:pathLst>
            </a:custGeom>
            <a:solidFill>
              <a:srgbClr val="9BA4B4"/>
            </a:solidFill>
          </p:spPr>
        </p:sp>
        <p:sp>
          <p:nvSpPr>
            <p:cNvPr name="TextBox 53" id="53"/>
            <p:cNvSpPr txBox="true"/>
            <p:nvPr/>
          </p:nvSpPr>
          <p:spPr>
            <a:xfrm>
              <a:off x="0" y="-38100"/>
              <a:ext cx="736730" cy="224859"/>
            </a:xfrm>
            <a:prstGeom prst="rect">
              <a:avLst/>
            </a:prstGeom>
          </p:spPr>
          <p:txBody>
            <a:bodyPr anchor="ctr" rtlCol="false" tIns="50800" lIns="50800" bIns="50800" rIns="50800"/>
            <a:lstStyle/>
            <a:p>
              <a:pPr algn="ctr">
                <a:lnSpc>
                  <a:spcPts val="2659"/>
                </a:lnSpc>
              </a:pPr>
            </a:p>
          </p:txBody>
        </p:sp>
      </p:grpSp>
      <p:sp>
        <p:nvSpPr>
          <p:cNvPr name="TextBox 54" id="54"/>
          <p:cNvSpPr txBox="true"/>
          <p:nvPr/>
        </p:nvSpPr>
        <p:spPr>
          <a:xfrm rot="0">
            <a:off x="5112718" y="4267340"/>
            <a:ext cx="2366367" cy="3632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Anton"/>
                <a:ea typeface="Anton"/>
                <a:cs typeface="Anton"/>
                <a:sym typeface="Anton"/>
              </a:rPr>
              <a:t>MD. ISTIAQ MOZUMDER</a:t>
            </a:r>
          </a:p>
        </p:txBody>
      </p:sp>
      <p:sp>
        <p:nvSpPr>
          <p:cNvPr name="TextBox 55" id="55"/>
          <p:cNvSpPr txBox="true"/>
          <p:nvPr/>
        </p:nvSpPr>
        <p:spPr>
          <a:xfrm rot="0">
            <a:off x="8614968" y="4207267"/>
            <a:ext cx="2406678" cy="3632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Anton"/>
                <a:ea typeface="Anton"/>
                <a:cs typeface="Anton"/>
                <a:sym typeface="Anton"/>
              </a:rPr>
              <a:t>TAHMID YOUSUF PRINCE</a:t>
            </a:r>
          </a:p>
        </p:txBody>
      </p:sp>
      <p:sp>
        <p:nvSpPr>
          <p:cNvPr name="TextBox 56" id="56"/>
          <p:cNvSpPr txBox="true"/>
          <p:nvPr/>
        </p:nvSpPr>
        <p:spPr>
          <a:xfrm rot="0">
            <a:off x="1850866" y="7781662"/>
            <a:ext cx="2081127" cy="3632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Anton"/>
                <a:ea typeface="Anton"/>
                <a:cs typeface="Anton"/>
                <a:sym typeface="Anton"/>
              </a:rPr>
              <a:t>MD TANVIR RAHMAN</a:t>
            </a:r>
          </a:p>
        </p:txBody>
      </p:sp>
      <p:sp>
        <p:nvSpPr>
          <p:cNvPr name="TextBox 57" id="57"/>
          <p:cNvSpPr txBox="true"/>
          <p:nvPr/>
        </p:nvSpPr>
        <p:spPr>
          <a:xfrm rot="0">
            <a:off x="5607131" y="7696391"/>
            <a:ext cx="1352380" cy="390271"/>
          </a:xfrm>
          <a:prstGeom prst="rect">
            <a:avLst/>
          </a:prstGeom>
        </p:spPr>
        <p:txBody>
          <a:bodyPr anchor="t" rtlCol="false" tIns="0" lIns="0" bIns="0" rIns="0">
            <a:spAutoFit/>
          </a:bodyPr>
          <a:lstStyle/>
          <a:p>
            <a:pPr algn="l">
              <a:lnSpc>
                <a:spcPts val="3163"/>
              </a:lnSpc>
              <a:spcBef>
                <a:spcPct val="0"/>
              </a:spcBef>
            </a:pPr>
            <a:r>
              <a:rPr lang="en-US" sz="2259">
                <a:solidFill>
                  <a:srgbClr val="000000"/>
                </a:solidFill>
                <a:latin typeface="Anton"/>
                <a:ea typeface="Anton"/>
                <a:cs typeface="Anton"/>
                <a:sym typeface="Anton"/>
              </a:rPr>
              <a:t>BISHAL SAHA</a:t>
            </a:r>
          </a:p>
        </p:txBody>
      </p:sp>
      <p:sp>
        <p:nvSpPr>
          <p:cNvPr name="TextBox 58" id="58"/>
          <p:cNvSpPr txBox="true"/>
          <p:nvPr/>
        </p:nvSpPr>
        <p:spPr>
          <a:xfrm rot="0">
            <a:off x="9229236" y="7644324"/>
            <a:ext cx="1481648" cy="390386"/>
          </a:xfrm>
          <a:prstGeom prst="rect">
            <a:avLst/>
          </a:prstGeom>
        </p:spPr>
        <p:txBody>
          <a:bodyPr anchor="t" rtlCol="false" tIns="0" lIns="0" bIns="0" rIns="0">
            <a:spAutoFit/>
          </a:bodyPr>
          <a:lstStyle/>
          <a:p>
            <a:pPr algn="l">
              <a:lnSpc>
                <a:spcPts val="3157"/>
              </a:lnSpc>
              <a:spcBef>
                <a:spcPct val="0"/>
              </a:spcBef>
            </a:pPr>
            <a:r>
              <a:rPr lang="en-US" sz="2255">
                <a:solidFill>
                  <a:srgbClr val="000000"/>
                </a:solidFill>
                <a:latin typeface="Anton"/>
                <a:ea typeface="Anton"/>
                <a:cs typeface="Anton"/>
                <a:sym typeface="Anton"/>
              </a:rPr>
              <a:t>SUDIPTO SAHA</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false" flipV="true" rot="0">
            <a:off x="0" y="0"/>
            <a:ext cx="3970782" cy="4114800"/>
          </a:xfrm>
          <a:custGeom>
            <a:avLst/>
            <a:gdLst/>
            <a:ahLst/>
            <a:cxnLst/>
            <a:rect r="r" b="b" t="t" l="l"/>
            <a:pathLst>
              <a:path h="4114800" w="3970782">
                <a:moveTo>
                  <a:pt x="0" y="4114800"/>
                </a:moveTo>
                <a:lnTo>
                  <a:pt x="3970782" y="4114800"/>
                </a:lnTo>
                <a:lnTo>
                  <a:pt x="3970782"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0">
            <a:off x="14317218" y="6172200"/>
            <a:ext cx="3970782" cy="4114800"/>
          </a:xfrm>
          <a:custGeom>
            <a:avLst/>
            <a:gdLst/>
            <a:ahLst/>
            <a:cxnLst/>
            <a:rect r="r" b="b" t="t" l="l"/>
            <a:pathLst>
              <a:path h="4114800" w="3970782">
                <a:moveTo>
                  <a:pt x="3970782" y="0"/>
                </a:moveTo>
                <a:lnTo>
                  <a:pt x="0" y="0"/>
                </a:lnTo>
                <a:lnTo>
                  <a:pt x="0" y="4114800"/>
                </a:lnTo>
                <a:lnTo>
                  <a:pt x="3970782" y="4114800"/>
                </a:lnTo>
                <a:lnTo>
                  <a:pt x="3970782"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067319"/>
            <a:ext cx="16230600" cy="8190981"/>
            <a:chOff x="0" y="0"/>
            <a:chExt cx="4274726" cy="2157295"/>
          </a:xfrm>
        </p:grpSpPr>
        <p:sp>
          <p:nvSpPr>
            <p:cNvPr name="Freeform 5" id="5"/>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6" id="6"/>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2637609" y="1373560"/>
            <a:ext cx="208736" cy="7578500"/>
            <a:chOff x="0" y="0"/>
            <a:chExt cx="54976" cy="1995983"/>
          </a:xfrm>
        </p:grpSpPr>
        <p:sp>
          <p:nvSpPr>
            <p:cNvPr name="Freeform 8" id="8"/>
            <p:cNvSpPr/>
            <p:nvPr/>
          </p:nvSpPr>
          <p:spPr>
            <a:xfrm flipH="false" flipV="false" rot="0">
              <a:off x="0" y="0"/>
              <a:ext cx="54976" cy="1995984"/>
            </a:xfrm>
            <a:custGeom>
              <a:avLst/>
              <a:gdLst/>
              <a:ahLst/>
              <a:cxnLst/>
              <a:rect r="r" b="b" t="t" l="l"/>
              <a:pathLst>
                <a:path h="1995984" w="54976">
                  <a:moveTo>
                    <a:pt x="0" y="0"/>
                  </a:moveTo>
                  <a:lnTo>
                    <a:pt x="54976" y="0"/>
                  </a:lnTo>
                  <a:lnTo>
                    <a:pt x="54976" y="1995984"/>
                  </a:lnTo>
                  <a:lnTo>
                    <a:pt x="0" y="1995984"/>
                  </a:lnTo>
                  <a:close/>
                </a:path>
              </a:pathLst>
            </a:custGeom>
            <a:solidFill>
              <a:srgbClr val="9BA4B4"/>
            </a:solidFill>
          </p:spPr>
        </p:sp>
        <p:sp>
          <p:nvSpPr>
            <p:cNvPr name="TextBox 9" id="9"/>
            <p:cNvSpPr txBox="true"/>
            <p:nvPr/>
          </p:nvSpPr>
          <p:spPr>
            <a:xfrm>
              <a:off x="0" y="-38100"/>
              <a:ext cx="54976" cy="203408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7901545" y="1529660"/>
            <a:ext cx="4401113" cy="4401113"/>
          </a:xfrm>
          <a:custGeom>
            <a:avLst/>
            <a:gdLst/>
            <a:ahLst/>
            <a:cxnLst/>
            <a:rect r="r" b="b" t="t" l="l"/>
            <a:pathLst>
              <a:path h="4401113" w="4401113">
                <a:moveTo>
                  <a:pt x="0" y="0"/>
                </a:moveTo>
                <a:lnTo>
                  <a:pt x="4401113" y="0"/>
                </a:lnTo>
                <a:lnTo>
                  <a:pt x="4401113" y="4401113"/>
                </a:lnTo>
                <a:lnTo>
                  <a:pt x="0" y="4401113"/>
                </a:lnTo>
                <a:lnTo>
                  <a:pt x="0" y="0"/>
                </a:lnTo>
                <a:close/>
              </a:path>
            </a:pathLst>
          </a:custGeom>
          <a:blipFill>
            <a:blip r:embed="rId5"/>
            <a:stretch>
              <a:fillRect l="0" t="0" r="0" b="0"/>
            </a:stretch>
          </a:blipFill>
        </p:spPr>
      </p:sp>
      <p:sp>
        <p:nvSpPr>
          <p:cNvPr name="Freeform 11" id="11"/>
          <p:cNvSpPr/>
          <p:nvPr/>
        </p:nvSpPr>
        <p:spPr>
          <a:xfrm flipH="false" flipV="false" rot="0">
            <a:off x="12427538" y="1373560"/>
            <a:ext cx="4608795" cy="6356958"/>
          </a:xfrm>
          <a:custGeom>
            <a:avLst/>
            <a:gdLst/>
            <a:ahLst/>
            <a:cxnLst/>
            <a:rect r="r" b="b" t="t" l="l"/>
            <a:pathLst>
              <a:path h="6356958" w="4608795">
                <a:moveTo>
                  <a:pt x="0" y="0"/>
                </a:moveTo>
                <a:lnTo>
                  <a:pt x="4608795" y="0"/>
                </a:lnTo>
                <a:lnTo>
                  <a:pt x="4608795" y="6356958"/>
                </a:lnTo>
                <a:lnTo>
                  <a:pt x="0" y="6356958"/>
                </a:lnTo>
                <a:lnTo>
                  <a:pt x="0" y="0"/>
                </a:lnTo>
                <a:close/>
              </a:path>
            </a:pathLst>
          </a:custGeom>
          <a:blipFill>
            <a:blip r:embed="rId6"/>
            <a:stretch>
              <a:fillRect l="0" t="0" r="0" b="0"/>
            </a:stretch>
          </a:blipFill>
        </p:spPr>
      </p:sp>
      <p:grpSp>
        <p:nvGrpSpPr>
          <p:cNvPr name="Group 12" id="12"/>
          <p:cNvGrpSpPr/>
          <p:nvPr/>
        </p:nvGrpSpPr>
        <p:grpSpPr>
          <a:xfrm rot="0">
            <a:off x="14456093" y="7271385"/>
            <a:ext cx="2017395" cy="301942"/>
            <a:chOff x="0" y="0"/>
            <a:chExt cx="2689860" cy="402590"/>
          </a:xfrm>
        </p:grpSpPr>
        <p:sp>
          <p:nvSpPr>
            <p:cNvPr name="Freeform 13" id="13"/>
            <p:cNvSpPr/>
            <p:nvPr/>
          </p:nvSpPr>
          <p:spPr>
            <a:xfrm flipH="false" flipV="false" rot="0">
              <a:off x="46990" y="38100"/>
              <a:ext cx="2595880" cy="334010"/>
            </a:xfrm>
            <a:custGeom>
              <a:avLst/>
              <a:gdLst/>
              <a:ahLst/>
              <a:cxnLst/>
              <a:rect r="r" b="b" t="t" l="l"/>
              <a:pathLst>
                <a:path h="334010" w="2595880">
                  <a:moveTo>
                    <a:pt x="2424430" y="149860"/>
                  </a:moveTo>
                  <a:cubicBezTo>
                    <a:pt x="2494280" y="74930"/>
                    <a:pt x="2515870" y="72390"/>
                    <a:pt x="2532380" y="78740"/>
                  </a:cubicBezTo>
                  <a:cubicBezTo>
                    <a:pt x="2552700" y="85090"/>
                    <a:pt x="2579370" y="107950"/>
                    <a:pt x="2586990" y="128270"/>
                  </a:cubicBezTo>
                  <a:cubicBezTo>
                    <a:pt x="2594610" y="148590"/>
                    <a:pt x="2595880" y="181610"/>
                    <a:pt x="2576830" y="200660"/>
                  </a:cubicBezTo>
                  <a:cubicBezTo>
                    <a:pt x="2536190" y="243840"/>
                    <a:pt x="2377440" y="251460"/>
                    <a:pt x="2231390" y="265430"/>
                  </a:cubicBezTo>
                  <a:cubicBezTo>
                    <a:pt x="1982470" y="288290"/>
                    <a:pt x="1470660" y="255270"/>
                    <a:pt x="1220470" y="270510"/>
                  </a:cubicBezTo>
                  <a:cubicBezTo>
                    <a:pt x="1070610" y="279400"/>
                    <a:pt x="998220" y="304800"/>
                    <a:pt x="862330" y="312420"/>
                  </a:cubicBezTo>
                  <a:cubicBezTo>
                    <a:pt x="683260" y="322580"/>
                    <a:pt x="388620" y="334010"/>
                    <a:pt x="238760" y="312420"/>
                  </a:cubicBezTo>
                  <a:cubicBezTo>
                    <a:pt x="152400" y="300990"/>
                    <a:pt x="76200" y="283210"/>
                    <a:pt x="38100" y="255270"/>
                  </a:cubicBezTo>
                  <a:cubicBezTo>
                    <a:pt x="17780" y="240030"/>
                    <a:pt x="7620" y="222250"/>
                    <a:pt x="3810" y="201930"/>
                  </a:cubicBezTo>
                  <a:cubicBezTo>
                    <a:pt x="0" y="182880"/>
                    <a:pt x="3810" y="156210"/>
                    <a:pt x="12700" y="139700"/>
                  </a:cubicBezTo>
                  <a:cubicBezTo>
                    <a:pt x="22860" y="121920"/>
                    <a:pt x="43180" y="105410"/>
                    <a:pt x="60960" y="99060"/>
                  </a:cubicBezTo>
                  <a:cubicBezTo>
                    <a:pt x="80010" y="91440"/>
                    <a:pt x="102870" y="104140"/>
                    <a:pt x="124460" y="100330"/>
                  </a:cubicBezTo>
                  <a:cubicBezTo>
                    <a:pt x="149860" y="95250"/>
                    <a:pt x="170180" y="80010"/>
                    <a:pt x="204470" y="71120"/>
                  </a:cubicBezTo>
                  <a:cubicBezTo>
                    <a:pt x="262890" y="54610"/>
                    <a:pt x="359410" y="34290"/>
                    <a:pt x="447040" y="25400"/>
                  </a:cubicBezTo>
                  <a:cubicBezTo>
                    <a:pt x="547370" y="15240"/>
                    <a:pt x="670560" y="13970"/>
                    <a:pt x="774700" y="20320"/>
                  </a:cubicBezTo>
                  <a:cubicBezTo>
                    <a:pt x="868680" y="25400"/>
                    <a:pt x="933450" y="48260"/>
                    <a:pt x="1041400" y="54610"/>
                  </a:cubicBezTo>
                  <a:cubicBezTo>
                    <a:pt x="1200150" y="64770"/>
                    <a:pt x="1532890" y="55880"/>
                    <a:pt x="1639570" y="54610"/>
                  </a:cubicBezTo>
                  <a:cubicBezTo>
                    <a:pt x="1678940" y="53340"/>
                    <a:pt x="1687830" y="55880"/>
                    <a:pt x="1719580" y="52070"/>
                  </a:cubicBezTo>
                  <a:cubicBezTo>
                    <a:pt x="1766570" y="45720"/>
                    <a:pt x="1822450" y="21590"/>
                    <a:pt x="1897380" y="12700"/>
                  </a:cubicBezTo>
                  <a:cubicBezTo>
                    <a:pt x="2019300" y="0"/>
                    <a:pt x="2274570" y="6350"/>
                    <a:pt x="2383790" y="12700"/>
                  </a:cubicBezTo>
                  <a:cubicBezTo>
                    <a:pt x="2438400" y="15240"/>
                    <a:pt x="2477770" y="17780"/>
                    <a:pt x="2505710" y="26670"/>
                  </a:cubicBezTo>
                  <a:cubicBezTo>
                    <a:pt x="2523490" y="31750"/>
                    <a:pt x="2533650" y="38100"/>
                    <a:pt x="2543810" y="48260"/>
                  </a:cubicBezTo>
                  <a:cubicBezTo>
                    <a:pt x="2555240" y="58420"/>
                    <a:pt x="2564130" y="71120"/>
                    <a:pt x="2567940" y="85090"/>
                  </a:cubicBezTo>
                  <a:cubicBezTo>
                    <a:pt x="2573020" y="97790"/>
                    <a:pt x="2575560" y="113030"/>
                    <a:pt x="2571750" y="128270"/>
                  </a:cubicBezTo>
                  <a:cubicBezTo>
                    <a:pt x="2567940" y="147320"/>
                    <a:pt x="2553970" y="172720"/>
                    <a:pt x="2540000" y="185420"/>
                  </a:cubicBezTo>
                  <a:cubicBezTo>
                    <a:pt x="2528570" y="195580"/>
                    <a:pt x="2520950" y="198120"/>
                    <a:pt x="2500630" y="204470"/>
                  </a:cubicBezTo>
                  <a:cubicBezTo>
                    <a:pt x="2439670" y="220980"/>
                    <a:pt x="2244090" y="231140"/>
                    <a:pt x="2117090" y="237490"/>
                  </a:cubicBezTo>
                  <a:cubicBezTo>
                    <a:pt x="1988820" y="242570"/>
                    <a:pt x="1858010" y="229870"/>
                    <a:pt x="1733550" y="238760"/>
                  </a:cubicBezTo>
                  <a:cubicBezTo>
                    <a:pt x="1615440" y="247650"/>
                    <a:pt x="1484630" y="278130"/>
                    <a:pt x="1389380" y="287020"/>
                  </a:cubicBezTo>
                  <a:cubicBezTo>
                    <a:pt x="1320800" y="293370"/>
                    <a:pt x="1291590" y="293370"/>
                    <a:pt x="1212850" y="295910"/>
                  </a:cubicBezTo>
                  <a:cubicBezTo>
                    <a:pt x="1055370" y="299720"/>
                    <a:pt x="687070" y="306070"/>
                    <a:pt x="502920" y="295910"/>
                  </a:cubicBezTo>
                  <a:cubicBezTo>
                    <a:pt x="384810" y="289560"/>
                    <a:pt x="293370" y="283210"/>
                    <a:pt x="212090" y="265430"/>
                  </a:cubicBezTo>
                  <a:cubicBezTo>
                    <a:pt x="148590" y="251460"/>
                    <a:pt x="76200" y="246380"/>
                    <a:pt x="49530" y="210820"/>
                  </a:cubicBezTo>
                  <a:cubicBezTo>
                    <a:pt x="25400" y="180340"/>
                    <a:pt x="25400" y="106680"/>
                    <a:pt x="41910" y="77470"/>
                  </a:cubicBezTo>
                  <a:cubicBezTo>
                    <a:pt x="54610" y="54610"/>
                    <a:pt x="92710" y="45720"/>
                    <a:pt x="115570" y="38100"/>
                  </a:cubicBezTo>
                  <a:cubicBezTo>
                    <a:pt x="132080" y="31750"/>
                    <a:pt x="146050" y="27940"/>
                    <a:pt x="163830" y="30480"/>
                  </a:cubicBezTo>
                  <a:cubicBezTo>
                    <a:pt x="186690" y="33020"/>
                    <a:pt x="224790" y="43180"/>
                    <a:pt x="241300" y="59690"/>
                  </a:cubicBezTo>
                  <a:cubicBezTo>
                    <a:pt x="255270" y="72390"/>
                    <a:pt x="261620" y="92710"/>
                    <a:pt x="262890" y="110490"/>
                  </a:cubicBezTo>
                  <a:cubicBezTo>
                    <a:pt x="264160" y="128270"/>
                    <a:pt x="261620" y="151130"/>
                    <a:pt x="248920" y="166370"/>
                  </a:cubicBezTo>
                  <a:cubicBezTo>
                    <a:pt x="234950" y="184150"/>
                    <a:pt x="199390" y="204470"/>
                    <a:pt x="176530" y="205740"/>
                  </a:cubicBezTo>
                  <a:cubicBezTo>
                    <a:pt x="158750" y="208280"/>
                    <a:pt x="137160" y="201930"/>
                    <a:pt x="123190" y="189230"/>
                  </a:cubicBezTo>
                  <a:cubicBezTo>
                    <a:pt x="105410" y="173990"/>
                    <a:pt x="87630" y="138430"/>
                    <a:pt x="86360" y="114300"/>
                  </a:cubicBezTo>
                  <a:cubicBezTo>
                    <a:pt x="86360" y="96520"/>
                    <a:pt x="93980" y="76200"/>
                    <a:pt x="106680" y="62230"/>
                  </a:cubicBezTo>
                  <a:cubicBezTo>
                    <a:pt x="121920" y="45720"/>
                    <a:pt x="160020" y="29210"/>
                    <a:pt x="182880" y="29210"/>
                  </a:cubicBezTo>
                  <a:cubicBezTo>
                    <a:pt x="201930" y="29210"/>
                    <a:pt x="220980" y="40640"/>
                    <a:pt x="234950" y="52070"/>
                  </a:cubicBezTo>
                  <a:cubicBezTo>
                    <a:pt x="247650" y="64770"/>
                    <a:pt x="260350" y="82550"/>
                    <a:pt x="261620" y="101600"/>
                  </a:cubicBezTo>
                  <a:cubicBezTo>
                    <a:pt x="264160" y="124460"/>
                    <a:pt x="252730" y="163830"/>
                    <a:pt x="237490" y="180340"/>
                  </a:cubicBezTo>
                  <a:cubicBezTo>
                    <a:pt x="224790" y="195580"/>
                    <a:pt x="199390" y="208280"/>
                    <a:pt x="186690" y="205740"/>
                  </a:cubicBezTo>
                  <a:cubicBezTo>
                    <a:pt x="176530" y="203200"/>
                    <a:pt x="168910" y="194310"/>
                    <a:pt x="163830" y="181610"/>
                  </a:cubicBezTo>
                  <a:cubicBezTo>
                    <a:pt x="152400" y="158750"/>
                    <a:pt x="129540" y="86360"/>
                    <a:pt x="149860" y="68580"/>
                  </a:cubicBezTo>
                  <a:cubicBezTo>
                    <a:pt x="179070" y="40640"/>
                    <a:pt x="293370" y="107950"/>
                    <a:pt x="405130" y="119380"/>
                  </a:cubicBezTo>
                  <a:cubicBezTo>
                    <a:pt x="612140" y="140970"/>
                    <a:pt x="1065530" y="139700"/>
                    <a:pt x="1299210" y="121920"/>
                  </a:cubicBezTo>
                  <a:cubicBezTo>
                    <a:pt x="1451610" y="111760"/>
                    <a:pt x="1546860" y="76200"/>
                    <a:pt x="1672590" y="67310"/>
                  </a:cubicBezTo>
                  <a:cubicBezTo>
                    <a:pt x="1800860" y="57150"/>
                    <a:pt x="1930400" y="73660"/>
                    <a:pt x="2062480" y="67310"/>
                  </a:cubicBezTo>
                  <a:cubicBezTo>
                    <a:pt x="2199640" y="59690"/>
                    <a:pt x="2407920" y="11430"/>
                    <a:pt x="2484120" y="22860"/>
                  </a:cubicBezTo>
                  <a:cubicBezTo>
                    <a:pt x="2514600" y="27940"/>
                    <a:pt x="2529840" y="34290"/>
                    <a:pt x="2543810" y="48260"/>
                  </a:cubicBezTo>
                  <a:cubicBezTo>
                    <a:pt x="2559050" y="62230"/>
                    <a:pt x="2570480" y="86360"/>
                    <a:pt x="2573020" y="106680"/>
                  </a:cubicBezTo>
                  <a:cubicBezTo>
                    <a:pt x="2574290" y="127000"/>
                    <a:pt x="2565400" y="153670"/>
                    <a:pt x="2555240" y="168910"/>
                  </a:cubicBezTo>
                  <a:cubicBezTo>
                    <a:pt x="2546350" y="181610"/>
                    <a:pt x="2534920" y="190500"/>
                    <a:pt x="2522220" y="196850"/>
                  </a:cubicBezTo>
                  <a:cubicBezTo>
                    <a:pt x="2508250" y="203200"/>
                    <a:pt x="2494280" y="205740"/>
                    <a:pt x="2479040" y="205740"/>
                  </a:cubicBezTo>
                  <a:cubicBezTo>
                    <a:pt x="2461260" y="205740"/>
                    <a:pt x="2449830" y="198120"/>
                    <a:pt x="2421890" y="194310"/>
                  </a:cubicBezTo>
                  <a:cubicBezTo>
                    <a:pt x="2338070" y="186690"/>
                    <a:pt x="2062480" y="182880"/>
                    <a:pt x="1927860" y="195580"/>
                  </a:cubicBezTo>
                  <a:cubicBezTo>
                    <a:pt x="1832610" y="203200"/>
                    <a:pt x="1785620" y="228600"/>
                    <a:pt x="1686560" y="237490"/>
                  </a:cubicBezTo>
                  <a:cubicBezTo>
                    <a:pt x="1532890" y="251460"/>
                    <a:pt x="1262380" y="246380"/>
                    <a:pt x="1092200" y="237490"/>
                  </a:cubicBezTo>
                  <a:cubicBezTo>
                    <a:pt x="963930" y="229870"/>
                    <a:pt x="858520" y="207010"/>
                    <a:pt x="753110" y="200660"/>
                  </a:cubicBezTo>
                  <a:cubicBezTo>
                    <a:pt x="661670" y="195580"/>
                    <a:pt x="571500" y="189230"/>
                    <a:pt x="494030" y="198120"/>
                  </a:cubicBezTo>
                  <a:cubicBezTo>
                    <a:pt x="431800" y="204470"/>
                    <a:pt x="388620" y="226060"/>
                    <a:pt x="325120" y="236220"/>
                  </a:cubicBezTo>
                  <a:cubicBezTo>
                    <a:pt x="246380" y="250190"/>
                    <a:pt x="107950" y="283210"/>
                    <a:pt x="57150" y="265430"/>
                  </a:cubicBezTo>
                  <a:cubicBezTo>
                    <a:pt x="33020" y="257810"/>
                    <a:pt x="20320" y="240030"/>
                    <a:pt x="11430" y="222250"/>
                  </a:cubicBezTo>
                  <a:cubicBezTo>
                    <a:pt x="2540" y="204470"/>
                    <a:pt x="0" y="179070"/>
                    <a:pt x="5080" y="160020"/>
                  </a:cubicBezTo>
                  <a:cubicBezTo>
                    <a:pt x="10160" y="140970"/>
                    <a:pt x="27940" y="119380"/>
                    <a:pt x="41910" y="107950"/>
                  </a:cubicBezTo>
                  <a:cubicBezTo>
                    <a:pt x="53340" y="99060"/>
                    <a:pt x="63500" y="95250"/>
                    <a:pt x="82550" y="93980"/>
                  </a:cubicBezTo>
                  <a:cubicBezTo>
                    <a:pt x="121920" y="91440"/>
                    <a:pt x="191770" y="127000"/>
                    <a:pt x="274320" y="134620"/>
                  </a:cubicBezTo>
                  <a:cubicBezTo>
                    <a:pt x="419100" y="149860"/>
                    <a:pt x="703580" y="144780"/>
                    <a:pt x="876300" y="134620"/>
                  </a:cubicBezTo>
                  <a:cubicBezTo>
                    <a:pt x="1007110" y="125730"/>
                    <a:pt x="1076960" y="100330"/>
                    <a:pt x="1220470" y="91440"/>
                  </a:cubicBezTo>
                  <a:cubicBezTo>
                    <a:pt x="1455420" y="78740"/>
                    <a:pt x="1939290" y="107950"/>
                    <a:pt x="2157730" y="96520"/>
                  </a:cubicBezTo>
                  <a:cubicBezTo>
                    <a:pt x="2277110" y="90170"/>
                    <a:pt x="2364740" y="66040"/>
                    <a:pt x="2432050" y="66040"/>
                  </a:cubicBezTo>
                  <a:cubicBezTo>
                    <a:pt x="2470150" y="66040"/>
                    <a:pt x="2523490" y="67310"/>
                    <a:pt x="2524760" y="74930"/>
                  </a:cubicBezTo>
                  <a:cubicBezTo>
                    <a:pt x="2526030" y="82550"/>
                    <a:pt x="2448560" y="109220"/>
                    <a:pt x="2448560" y="109220"/>
                  </a:cubicBezTo>
                  <a:cubicBezTo>
                    <a:pt x="2448560" y="107950"/>
                    <a:pt x="2493010" y="77470"/>
                    <a:pt x="2513330" y="76200"/>
                  </a:cubicBezTo>
                  <a:cubicBezTo>
                    <a:pt x="2532380" y="74930"/>
                    <a:pt x="2553970" y="86360"/>
                    <a:pt x="2565400" y="96520"/>
                  </a:cubicBezTo>
                  <a:cubicBezTo>
                    <a:pt x="2576830" y="105410"/>
                    <a:pt x="2583180" y="116840"/>
                    <a:pt x="2586990" y="128270"/>
                  </a:cubicBezTo>
                  <a:cubicBezTo>
                    <a:pt x="2590800" y="139700"/>
                    <a:pt x="2593340" y="152400"/>
                    <a:pt x="2590800" y="166370"/>
                  </a:cubicBezTo>
                  <a:cubicBezTo>
                    <a:pt x="2589530" y="180340"/>
                    <a:pt x="2580640" y="198120"/>
                    <a:pt x="2573020" y="212090"/>
                  </a:cubicBezTo>
                  <a:cubicBezTo>
                    <a:pt x="2564130" y="227330"/>
                    <a:pt x="2552700" y="245110"/>
                    <a:pt x="2538730" y="255270"/>
                  </a:cubicBezTo>
                  <a:cubicBezTo>
                    <a:pt x="2524760" y="265430"/>
                    <a:pt x="2504440" y="275590"/>
                    <a:pt x="2486660" y="274320"/>
                  </a:cubicBezTo>
                  <a:cubicBezTo>
                    <a:pt x="2466340" y="271780"/>
                    <a:pt x="2434590" y="252730"/>
                    <a:pt x="2423160" y="238760"/>
                  </a:cubicBezTo>
                  <a:cubicBezTo>
                    <a:pt x="2414270" y="228600"/>
                    <a:pt x="2410460" y="217170"/>
                    <a:pt x="2410460" y="203200"/>
                  </a:cubicBezTo>
                  <a:cubicBezTo>
                    <a:pt x="2409190" y="187960"/>
                    <a:pt x="2424430" y="149860"/>
                    <a:pt x="2424430" y="149860"/>
                  </a:cubicBezTo>
                </a:path>
              </a:pathLst>
            </a:custGeom>
            <a:solidFill>
              <a:srgbClr val="F6F7F7"/>
            </a:solidFill>
            <a:ln cap="sq">
              <a:noFill/>
              <a:prstDash val="solid"/>
              <a:miter/>
            </a:ln>
          </p:spPr>
        </p:sp>
      </p:grpSp>
      <p:sp>
        <p:nvSpPr>
          <p:cNvPr name="TextBox 14" id="14"/>
          <p:cNvSpPr txBox="true"/>
          <p:nvPr/>
        </p:nvSpPr>
        <p:spPr>
          <a:xfrm rot="0">
            <a:off x="4526506" y="6033766"/>
            <a:ext cx="6750077" cy="3050548"/>
          </a:xfrm>
          <a:prstGeom prst="rect">
            <a:avLst/>
          </a:prstGeom>
        </p:spPr>
        <p:txBody>
          <a:bodyPr anchor="t" rtlCol="false" tIns="0" lIns="0" bIns="0" rIns="0">
            <a:spAutoFit/>
          </a:bodyPr>
          <a:lstStyle/>
          <a:p>
            <a:pPr algn="l">
              <a:lnSpc>
                <a:spcPts val="2660"/>
              </a:lnSpc>
            </a:pPr>
            <a:r>
              <a:rPr lang="en-US" sz="1900">
                <a:solidFill>
                  <a:srgbClr val="14274E"/>
                </a:solidFill>
                <a:latin typeface="League Spartan"/>
                <a:ea typeface="League Spartan"/>
                <a:cs typeface="League Spartan"/>
                <a:sym typeface="League Spartan"/>
              </a:rPr>
              <a:t>The Laser Security System enhances security in homes, museums, and offices. It uses a laser beam and a </a:t>
            </a:r>
          </a:p>
          <a:p>
            <a:pPr algn="l">
              <a:lnSpc>
                <a:spcPts val="2774"/>
              </a:lnSpc>
            </a:pPr>
            <a:r>
              <a:rPr lang="en-US" sz="1981">
                <a:solidFill>
                  <a:srgbClr val="14274E"/>
                </a:solidFill>
                <a:latin typeface="League Spartan"/>
                <a:ea typeface="League Spartan"/>
                <a:cs typeface="League Spartan"/>
                <a:sym typeface="League Spartan"/>
              </a:rPr>
              <a:t>Light Dependent Resistor (LDR) to detect interruptions. When triggered, it activates a buzzer and LED indicators.</a:t>
            </a:r>
          </a:p>
          <a:p>
            <a:pPr algn="l">
              <a:lnSpc>
                <a:spcPts val="2774"/>
              </a:lnSpc>
            </a:pPr>
            <a:r>
              <a:rPr lang="en-US" sz="1981">
                <a:solidFill>
                  <a:srgbClr val="14274E"/>
                </a:solidFill>
                <a:latin typeface="League Spartan"/>
                <a:ea typeface="League Spartan"/>
                <a:cs typeface="League Spartan"/>
                <a:sym typeface="League Spartan"/>
              </a:rPr>
              <a:t>Built with an Arduino UNO, this project is easy to set up, cost-effective, and customizable.</a:t>
            </a:r>
          </a:p>
          <a:p>
            <a:pPr algn="l">
              <a:lnSpc>
                <a:spcPts val="2660"/>
              </a:lnSpc>
            </a:pPr>
          </a:p>
        </p:txBody>
      </p:sp>
      <p:sp>
        <p:nvSpPr>
          <p:cNvPr name="TextBox 15" id="15"/>
          <p:cNvSpPr txBox="true"/>
          <p:nvPr/>
        </p:nvSpPr>
        <p:spPr>
          <a:xfrm rot="-5400000">
            <a:off x="-2524818" y="3549371"/>
            <a:ext cx="9401419" cy="1132173"/>
          </a:xfrm>
          <a:prstGeom prst="rect">
            <a:avLst/>
          </a:prstGeom>
        </p:spPr>
        <p:txBody>
          <a:bodyPr anchor="t" rtlCol="false" tIns="0" lIns="0" bIns="0" rIns="0">
            <a:spAutoFit/>
          </a:bodyPr>
          <a:lstStyle/>
          <a:p>
            <a:pPr algn="just">
              <a:lnSpc>
                <a:spcPts val="7982"/>
              </a:lnSpc>
            </a:pPr>
            <a:r>
              <a:rPr lang="en-US" sz="9977" b="true">
                <a:solidFill>
                  <a:srgbClr val="737373"/>
                </a:solidFill>
                <a:latin typeface="Proxima Nova Heavy"/>
                <a:ea typeface="Proxima Nova Heavy"/>
                <a:cs typeface="Proxima Nova Heavy"/>
                <a:sym typeface="Proxima Nova Heavy"/>
              </a:rPr>
              <a:t>Introduction</a:t>
            </a:r>
          </a:p>
        </p:txBody>
      </p:sp>
      <p:sp>
        <p:nvSpPr>
          <p:cNvPr name="TextBox 16" id="16"/>
          <p:cNvSpPr txBox="true"/>
          <p:nvPr/>
        </p:nvSpPr>
        <p:spPr>
          <a:xfrm rot="0">
            <a:off x="4666593" y="3563583"/>
            <a:ext cx="2173121" cy="2367190"/>
          </a:xfrm>
          <a:prstGeom prst="rect">
            <a:avLst/>
          </a:prstGeom>
        </p:spPr>
        <p:txBody>
          <a:bodyPr anchor="t" rtlCol="false" tIns="0" lIns="0" bIns="0" rIns="0">
            <a:spAutoFit/>
          </a:bodyPr>
          <a:lstStyle/>
          <a:p>
            <a:pPr algn="r">
              <a:lnSpc>
                <a:spcPts val="6162"/>
              </a:lnSpc>
            </a:pPr>
            <a:r>
              <a:rPr lang="en-US" sz="5983">
                <a:solidFill>
                  <a:srgbClr val="14274E"/>
                </a:solidFill>
                <a:latin typeface="Anton"/>
                <a:ea typeface="Anton"/>
                <a:cs typeface="Anton"/>
                <a:sym typeface="Anton"/>
              </a:rPr>
              <a:t>About </a:t>
            </a:r>
          </a:p>
          <a:p>
            <a:pPr algn="r">
              <a:lnSpc>
                <a:spcPts val="6162"/>
              </a:lnSpc>
            </a:pPr>
            <a:r>
              <a:rPr lang="en-US" sz="5983">
                <a:solidFill>
                  <a:srgbClr val="14274E"/>
                </a:solidFill>
                <a:latin typeface="Anton"/>
                <a:ea typeface="Anton"/>
                <a:cs typeface="Anton"/>
                <a:sym typeface="Anton"/>
              </a:rPr>
              <a:t>Our</a:t>
            </a:r>
          </a:p>
          <a:p>
            <a:pPr algn="r">
              <a:lnSpc>
                <a:spcPts val="6162"/>
              </a:lnSpc>
            </a:pPr>
            <a:r>
              <a:rPr lang="en-US" sz="5983">
                <a:solidFill>
                  <a:srgbClr val="14274E"/>
                </a:solidFill>
                <a:latin typeface="Anton"/>
                <a:ea typeface="Anton"/>
                <a:cs typeface="Anton"/>
                <a:sym typeface="Anton"/>
              </a:rPr>
              <a:t>Project</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false" flipV="true" rot="0">
            <a:off x="0" y="-57150"/>
            <a:ext cx="3657759" cy="3657759"/>
          </a:xfrm>
          <a:custGeom>
            <a:avLst/>
            <a:gdLst/>
            <a:ahLst/>
            <a:cxnLst/>
            <a:rect r="r" b="b" t="t" l="l"/>
            <a:pathLst>
              <a:path h="3657759" w="3657759">
                <a:moveTo>
                  <a:pt x="0" y="3657759"/>
                </a:moveTo>
                <a:lnTo>
                  <a:pt x="3657759" y="3657759"/>
                </a:lnTo>
                <a:lnTo>
                  <a:pt x="3657759" y="0"/>
                </a:lnTo>
                <a:lnTo>
                  <a:pt x="0" y="0"/>
                </a:lnTo>
                <a:lnTo>
                  <a:pt x="0" y="365775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3439929" y="0"/>
            <a:ext cx="4848071" cy="4114800"/>
          </a:xfrm>
          <a:custGeom>
            <a:avLst/>
            <a:gdLst/>
            <a:ahLst/>
            <a:cxnLst/>
            <a:rect r="r" b="b" t="t" l="l"/>
            <a:pathLst>
              <a:path h="4114800" w="4848071">
                <a:moveTo>
                  <a:pt x="4848071" y="4114800"/>
                </a:moveTo>
                <a:lnTo>
                  <a:pt x="0" y="4114800"/>
                </a:lnTo>
                <a:lnTo>
                  <a:pt x="0" y="0"/>
                </a:lnTo>
                <a:lnTo>
                  <a:pt x="4848071" y="0"/>
                </a:lnTo>
                <a:lnTo>
                  <a:pt x="4848071" y="411480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6172200"/>
            <a:ext cx="4848071" cy="4114800"/>
          </a:xfrm>
          <a:custGeom>
            <a:avLst/>
            <a:gdLst/>
            <a:ahLst/>
            <a:cxnLst/>
            <a:rect r="r" b="b" t="t" l="l"/>
            <a:pathLst>
              <a:path h="4114800" w="4848071">
                <a:moveTo>
                  <a:pt x="0" y="0"/>
                </a:moveTo>
                <a:lnTo>
                  <a:pt x="4848071" y="0"/>
                </a:lnTo>
                <a:lnTo>
                  <a:pt x="4848071" y="4114800"/>
                </a:lnTo>
                <a:lnTo>
                  <a:pt x="0" y="4114800"/>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4630241" y="6629241"/>
            <a:ext cx="3657759" cy="3657759"/>
          </a:xfrm>
          <a:custGeom>
            <a:avLst/>
            <a:gdLst/>
            <a:ahLst/>
            <a:cxnLst/>
            <a:rect r="r" b="b" t="t" l="l"/>
            <a:pathLst>
              <a:path h="3657759" w="3657759">
                <a:moveTo>
                  <a:pt x="3657759" y="0"/>
                </a:moveTo>
                <a:lnTo>
                  <a:pt x="0" y="0"/>
                </a:lnTo>
                <a:lnTo>
                  <a:pt x="0" y="3657759"/>
                </a:lnTo>
                <a:lnTo>
                  <a:pt x="3657759" y="3657759"/>
                </a:lnTo>
                <a:lnTo>
                  <a:pt x="365775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1067319"/>
            <a:ext cx="16230600" cy="8190981"/>
            <a:chOff x="0" y="0"/>
            <a:chExt cx="4274726" cy="2157295"/>
          </a:xfrm>
        </p:grpSpPr>
        <p:sp>
          <p:nvSpPr>
            <p:cNvPr name="Freeform 7" id="7"/>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8" id="8"/>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964372" y="1460580"/>
            <a:ext cx="8008924" cy="955674"/>
          </a:xfrm>
          <a:prstGeom prst="rect">
            <a:avLst/>
          </a:prstGeom>
        </p:spPr>
        <p:txBody>
          <a:bodyPr anchor="t" rtlCol="false" tIns="0" lIns="0" bIns="0" rIns="0">
            <a:spAutoFit/>
          </a:bodyPr>
          <a:lstStyle/>
          <a:p>
            <a:pPr algn="just">
              <a:lnSpc>
                <a:spcPts val="6799"/>
              </a:lnSpc>
            </a:pPr>
            <a:r>
              <a:rPr lang="en-US" sz="8499" b="true">
                <a:solidFill>
                  <a:srgbClr val="14274E"/>
                </a:solidFill>
                <a:latin typeface="Proxima Nova Heavy"/>
                <a:ea typeface="Proxima Nova Heavy"/>
                <a:cs typeface="Proxima Nova Heavy"/>
                <a:sym typeface="Proxima Nova Heavy"/>
              </a:rPr>
              <a:t>OBJECTIVE</a:t>
            </a:r>
          </a:p>
        </p:txBody>
      </p:sp>
      <p:grpSp>
        <p:nvGrpSpPr>
          <p:cNvPr name="Group 10" id="10"/>
          <p:cNvGrpSpPr/>
          <p:nvPr/>
        </p:nvGrpSpPr>
        <p:grpSpPr>
          <a:xfrm rot="5400000">
            <a:off x="13902049" y="-611007"/>
            <a:ext cx="208736" cy="5845785"/>
            <a:chOff x="0" y="0"/>
            <a:chExt cx="54976" cy="1539631"/>
          </a:xfrm>
        </p:grpSpPr>
        <p:sp>
          <p:nvSpPr>
            <p:cNvPr name="Freeform 11" id="11"/>
            <p:cNvSpPr/>
            <p:nvPr/>
          </p:nvSpPr>
          <p:spPr>
            <a:xfrm flipH="false" flipV="false" rot="0">
              <a:off x="0" y="0"/>
              <a:ext cx="54976" cy="1539631"/>
            </a:xfrm>
            <a:custGeom>
              <a:avLst/>
              <a:gdLst/>
              <a:ahLst/>
              <a:cxnLst/>
              <a:rect r="r" b="b" t="t" l="l"/>
              <a:pathLst>
                <a:path h="1539631" w="54976">
                  <a:moveTo>
                    <a:pt x="0" y="0"/>
                  </a:moveTo>
                  <a:lnTo>
                    <a:pt x="54976" y="0"/>
                  </a:lnTo>
                  <a:lnTo>
                    <a:pt x="54976" y="1539631"/>
                  </a:lnTo>
                  <a:lnTo>
                    <a:pt x="0" y="1539631"/>
                  </a:lnTo>
                  <a:close/>
                </a:path>
              </a:pathLst>
            </a:custGeom>
            <a:solidFill>
              <a:srgbClr val="14274E"/>
            </a:solidFill>
          </p:spPr>
        </p:sp>
        <p:sp>
          <p:nvSpPr>
            <p:cNvPr name="TextBox 12" id="12"/>
            <p:cNvSpPr txBox="true"/>
            <p:nvPr/>
          </p:nvSpPr>
          <p:spPr>
            <a:xfrm>
              <a:off x="0" y="-38100"/>
              <a:ext cx="54976" cy="157773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727407" y="2416254"/>
            <a:ext cx="930352" cy="930352"/>
          </a:xfrm>
          <a:custGeom>
            <a:avLst/>
            <a:gdLst/>
            <a:ahLst/>
            <a:cxnLst/>
            <a:rect r="r" b="b" t="t" l="l"/>
            <a:pathLst>
              <a:path h="930352" w="930352">
                <a:moveTo>
                  <a:pt x="0" y="0"/>
                </a:moveTo>
                <a:lnTo>
                  <a:pt x="930352" y="0"/>
                </a:lnTo>
                <a:lnTo>
                  <a:pt x="930352" y="930351"/>
                </a:lnTo>
                <a:lnTo>
                  <a:pt x="0" y="9303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852288" y="5143500"/>
            <a:ext cx="930352" cy="930352"/>
          </a:xfrm>
          <a:custGeom>
            <a:avLst/>
            <a:gdLst/>
            <a:ahLst/>
            <a:cxnLst/>
            <a:rect r="r" b="b" t="t" l="l"/>
            <a:pathLst>
              <a:path h="930352" w="930352">
                <a:moveTo>
                  <a:pt x="0" y="0"/>
                </a:moveTo>
                <a:lnTo>
                  <a:pt x="930351" y="0"/>
                </a:lnTo>
                <a:lnTo>
                  <a:pt x="930351" y="930352"/>
                </a:lnTo>
                <a:lnTo>
                  <a:pt x="0" y="930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9144000" y="6073852"/>
            <a:ext cx="930352" cy="930352"/>
          </a:xfrm>
          <a:custGeom>
            <a:avLst/>
            <a:gdLst/>
            <a:ahLst/>
            <a:cxnLst/>
            <a:rect r="r" b="b" t="t" l="l"/>
            <a:pathLst>
              <a:path h="930352" w="930352">
                <a:moveTo>
                  <a:pt x="0" y="0"/>
                </a:moveTo>
                <a:lnTo>
                  <a:pt x="930352" y="0"/>
                </a:lnTo>
                <a:lnTo>
                  <a:pt x="930352" y="930351"/>
                </a:lnTo>
                <a:lnTo>
                  <a:pt x="0" y="9303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2473330" y="2509068"/>
            <a:ext cx="4455980" cy="3564784"/>
          </a:xfrm>
          <a:custGeom>
            <a:avLst/>
            <a:gdLst/>
            <a:ahLst/>
            <a:cxnLst/>
            <a:rect r="r" b="b" t="t" l="l"/>
            <a:pathLst>
              <a:path h="3564784" w="4455980">
                <a:moveTo>
                  <a:pt x="0" y="0"/>
                </a:moveTo>
                <a:lnTo>
                  <a:pt x="4455980" y="0"/>
                </a:lnTo>
                <a:lnTo>
                  <a:pt x="4455980" y="3564784"/>
                </a:lnTo>
                <a:lnTo>
                  <a:pt x="0" y="3564784"/>
                </a:lnTo>
                <a:lnTo>
                  <a:pt x="0" y="0"/>
                </a:lnTo>
                <a:close/>
              </a:path>
            </a:pathLst>
          </a:custGeom>
          <a:blipFill>
            <a:blip r:embed="rId8"/>
            <a:stretch>
              <a:fillRect l="0" t="0" r="0" b="0"/>
            </a:stretch>
          </a:blipFill>
        </p:spPr>
      </p:sp>
      <p:sp>
        <p:nvSpPr>
          <p:cNvPr name="TextBox 17" id="17"/>
          <p:cNvSpPr txBox="true"/>
          <p:nvPr/>
        </p:nvSpPr>
        <p:spPr>
          <a:xfrm rot="-5400000">
            <a:off x="-2008894" y="3747302"/>
            <a:ext cx="8008924" cy="955674"/>
          </a:xfrm>
          <a:prstGeom prst="rect">
            <a:avLst/>
          </a:prstGeom>
        </p:spPr>
        <p:txBody>
          <a:bodyPr anchor="t" rtlCol="false" tIns="0" lIns="0" bIns="0" rIns="0">
            <a:spAutoFit/>
          </a:bodyPr>
          <a:lstStyle/>
          <a:p>
            <a:pPr algn="just">
              <a:lnSpc>
                <a:spcPts val="6799"/>
              </a:lnSpc>
            </a:pPr>
            <a:r>
              <a:rPr lang="en-US" sz="8499" b="true">
                <a:solidFill>
                  <a:srgbClr val="14274E">
                    <a:alpha val="12941"/>
                  </a:srgbClr>
                </a:solidFill>
                <a:latin typeface="Proxima Nova Heavy"/>
                <a:ea typeface="Proxima Nova Heavy"/>
                <a:cs typeface="Proxima Nova Heavy"/>
                <a:sym typeface="Proxima Nova Heavy"/>
              </a:rPr>
              <a:t>OBJECTIVE</a:t>
            </a:r>
          </a:p>
        </p:txBody>
      </p:sp>
      <p:sp>
        <p:nvSpPr>
          <p:cNvPr name="TextBox 18" id="18"/>
          <p:cNvSpPr txBox="true"/>
          <p:nvPr/>
        </p:nvSpPr>
        <p:spPr>
          <a:xfrm rot="0">
            <a:off x="3782639" y="2510009"/>
            <a:ext cx="1268466" cy="666642"/>
          </a:xfrm>
          <a:prstGeom prst="rect">
            <a:avLst/>
          </a:prstGeom>
        </p:spPr>
        <p:txBody>
          <a:bodyPr anchor="t" rtlCol="false" tIns="0" lIns="0" bIns="0" rIns="0">
            <a:spAutoFit/>
          </a:bodyPr>
          <a:lstStyle/>
          <a:p>
            <a:pPr algn="ctr">
              <a:lnSpc>
                <a:spcPts val="5428"/>
              </a:lnSpc>
            </a:pPr>
            <a:r>
              <a:rPr lang="en-US" sz="3877">
                <a:solidFill>
                  <a:srgbClr val="14274E"/>
                </a:solidFill>
                <a:latin typeface="Anton"/>
                <a:ea typeface="Anton"/>
                <a:cs typeface="Anton"/>
                <a:sym typeface="Anton"/>
              </a:rPr>
              <a:t>DESIGN</a:t>
            </a:r>
          </a:p>
        </p:txBody>
      </p:sp>
      <p:sp>
        <p:nvSpPr>
          <p:cNvPr name="TextBox 19" id="19"/>
          <p:cNvSpPr txBox="true"/>
          <p:nvPr/>
        </p:nvSpPr>
        <p:spPr>
          <a:xfrm rot="0">
            <a:off x="2473404" y="3279930"/>
            <a:ext cx="6032419" cy="1352468"/>
          </a:xfrm>
          <a:prstGeom prst="rect">
            <a:avLst/>
          </a:prstGeom>
        </p:spPr>
        <p:txBody>
          <a:bodyPr anchor="t" rtlCol="false" tIns="0" lIns="0" bIns="0" rIns="0">
            <a:spAutoFit/>
          </a:bodyPr>
          <a:lstStyle/>
          <a:p>
            <a:pPr algn="l" marL="405506" indent="-202753" lvl="1">
              <a:lnSpc>
                <a:spcPts val="2629"/>
              </a:lnSpc>
              <a:buFont typeface="Arial"/>
              <a:buChar char="•"/>
            </a:pPr>
            <a:r>
              <a:rPr lang="en-US" b="true" sz="1878">
                <a:solidFill>
                  <a:srgbClr val="14274E"/>
                </a:solidFill>
                <a:latin typeface="Telegraf Bold"/>
                <a:ea typeface="Telegraf Bold"/>
                <a:cs typeface="Telegraf Bold"/>
                <a:sym typeface="Telegraf Bold"/>
              </a:rPr>
              <a:t>Design and develop an efficient and accurate Laser Security System that can triggered an alarm  after detecting any interpretation or crossing any object through the Laser.</a:t>
            </a:r>
          </a:p>
        </p:txBody>
      </p:sp>
      <p:sp>
        <p:nvSpPr>
          <p:cNvPr name="TextBox 20" id="20"/>
          <p:cNvSpPr txBox="true"/>
          <p:nvPr/>
        </p:nvSpPr>
        <p:spPr>
          <a:xfrm rot="0">
            <a:off x="3868615" y="5237255"/>
            <a:ext cx="1346275" cy="666642"/>
          </a:xfrm>
          <a:prstGeom prst="rect">
            <a:avLst/>
          </a:prstGeom>
        </p:spPr>
        <p:txBody>
          <a:bodyPr anchor="t" rtlCol="false" tIns="0" lIns="0" bIns="0" rIns="0">
            <a:spAutoFit/>
          </a:bodyPr>
          <a:lstStyle/>
          <a:p>
            <a:pPr algn="ctr">
              <a:lnSpc>
                <a:spcPts val="5428"/>
              </a:lnSpc>
            </a:pPr>
            <a:r>
              <a:rPr lang="en-US" sz="3877">
                <a:solidFill>
                  <a:srgbClr val="14274E"/>
                </a:solidFill>
                <a:latin typeface="Anton"/>
                <a:ea typeface="Anton"/>
                <a:cs typeface="Anton"/>
                <a:sym typeface="Anton"/>
              </a:rPr>
              <a:t>ENSURE</a:t>
            </a:r>
          </a:p>
        </p:txBody>
      </p:sp>
      <p:sp>
        <p:nvSpPr>
          <p:cNvPr name="TextBox 21" id="21"/>
          <p:cNvSpPr txBox="true"/>
          <p:nvPr/>
        </p:nvSpPr>
        <p:spPr>
          <a:xfrm rot="0">
            <a:off x="2727407" y="6105525"/>
            <a:ext cx="6032419" cy="1352468"/>
          </a:xfrm>
          <a:prstGeom prst="rect">
            <a:avLst/>
          </a:prstGeom>
        </p:spPr>
        <p:txBody>
          <a:bodyPr anchor="t" rtlCol="false" tIns="0" lIns="0" bIns="0" rIns="0">
            <a:spAutoFit/>
          </a:bodyPr>
          <a:lstStyle/>
          <a:p>
            <a:pPr algn="l" marL="405506" indent="-202753" lvl="1">
              <a:lnSpc>
                <a:spcPts val="2629"/>
              </a:lnSpc>
              <a:buFont typeface="Arial"/>
              <a:buChar char="•"/>
            </a:pPr>
            <a:r>
              <a:rPr lang="en-US" b="true" sz="1878">
                <a:solidFill>
                  <a:srgbClr val="14274E"/>
                </a:solidFill>
                <a:latin typeface="Telegraf Bold"/>
                <a:ea typeface="Telegraf Bold"/>
                <a:cs typeface="Telegraf Bold"/>
                <a:sym typeface="Telegraf Bold"/>
              </a:rPr>
              <a:t>Ensure prompt alarm activation and response, providing adequate warning to occupants and enabling them to take timely safety precautions .</a:t>
            </a:r>
          </a:p>
        </p:txBody>
      </p:sp>
      <p:sp>
        <p:nvSpPr>
          <p:cNvPr name="TextBox 22" id="22"/>
          <p:cNvSpPr txBox="true"/>
          <p:nvPr/>
        </p:nvSpPr>
        <p:spPr>
          <a:xfrm rot="0">
            <a:off x="10218814" y="6148455"/>
            <a:ext cx="1729422" cy="666642"/>
          </a:xfrm>
          <a:prstGeom prst="rect">
            <a:avLst/>
          </a:prstGeom>
        </p:spPr>
        <p:txBody>
          <a:bodyPr anchor="t" rtlCol="false" tIns="0" lIns="0" bIns="0" rIns="0">
            <a:spAutoFit/>
          </a:bodyPr>
          <a:lstStyle/>
          <a:p>
            <a:pPr algn="ctr">
              <a:lnSpc>
                <a:spcPts val="5428"/>
              </a:lnSpc>
            </a:pPr>
            <a:r>
              <a:rPr lang="en-US" sz="3877">
                <a:solidFill>
                  <a:srgbClr val="14274E"/>
                </a:solidFill>
                <a:latin typeface="Anton"/>
                <a:ea typeface="Anton"/>
                <a:cs typeface="Anton"/>
                <a:sym typeface="Anton"/>
              </a:rPr>
              <a:t>FOCUS ON</a:t>
            </a:r>
          </a:p>
        </p:txBody>
      </p:sp>
      <p:sp>
        <p:nvSpPr>
          <p:cNvPr name="TextBox 23" id="23"/>
          <p:cNvSpPr txBox="true"/>
          <p:nvPr/>
        </p:nvSpPr>
        <p:spPr>
          <a:xfrm rot="0">
            <a:off x="9144000" y="7105652"/>
            <a:ext cx="6032419" cy="1352468"/>
          </a:xfrm>
          <a:prstGeom prst="rect">
            <a:avLst/>
          </a:prstGeom>
        </p:spPr>
        <p:txBody>
          <a:bodyPr anchor="t" rtlCol="false" tIns="0" lIns="0" bIns="0" rIns="0">
            <a:spAutoFit/>
          </a:bodyPr>
          <a:lstStyle/>
          <a:p>
            <a:pPr algn="l" marL="405506" indent="-202753" lvl="1">
              <a:lnSpc>
                <a:spcPts val="2629"/>
              </a:lnSpc>
              <a:buFont typeface="Arial"/>
              <a:buChar char="•"/>
            </a:pPr>
            <a:r>
              <a:rPr lang="en-US" b="true" sz="1878">
                <a:solidFill>
                  <a:srgbClr val="14274E"/>
                </a:solidFill>
                <a:latin typeface="Telegraf Bold"/>
                <a:ea typeface="Telegraf Bold"/>
                <a:cs typeface="Telegraf Bold"/>
                <a:sym typeface="Telegraf Bold"/>
              </a:rPr>
              <a:t>Focus on user-friendliness, ease of installation, and maintenance allowing the laser security system to be use in homes,fences, and private places.</a:t>
            </a:r>
          </a:p>
        </p:txBody>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false" flipV="false" rot="0">
            <a:off x="0" y="622935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true" rot="0">
            <a:off x="14173200" y="-5715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63130" y="1183232"/>
            <a:ext cx="16230600" cy="8190981"/>
            <a:chOff x="0" y="0"/>
            <a:chExt cx="4274726" cy="2157295"/>
          </a:xfrm>
        </p:grpSpPr>
        <p:sp>
          <p:nvSpPr>
            <p:cNvPr name="Freeform 5" id="5"/>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6" id="6"/>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373133" y="1689101"/>
            <a:ext cx="8704256" cy="955674"/>
          </a:xfrm>
          <a:prstGeom prst="rect">
            <a:avLst/>
          </a:prstGeom>
        </p:spPr>
        <p:txBody>
          <a:bodyPr anchor="t" rtlCol="false" tIns="0" lIns="0" bIns="0" rIns="0">
            <a:spAutoFit/>
          </a:bodyPr>
          <a:lstStyle/>
          <a:p>
            <a:pPr algn="just">
              <a:lnSpc>
                <a:spcPts val="6799"/>
              </a:lnSpc>
            </a:pPr>
            <a:r>
              <a:rPr lang="en-US" sz="8499" b="true">
                <a:solidFill>
                  <a:srgbClr val="14274E"/>
                </a:solidFill>
                <a:latin typeface="Proxima Nova Bold"/>
                <a:ea typeface="Proxima Nova Bold"/>
                <a:cs typeface="Proxima Nova Bold"/>
                <a:sym typeface="Proxima Nova Bold"/>
              </a:rPr>
              <a:t>MOTIVATIONS</a:t>
            </a:r>
          </a:p>
        </p:txBody>
      </p:sp>
      <p:sp>
        <p:nvSpPr>
          <p:cNvPr name="Freeform 8" id="8"/>
          <p:cNvSpPr/>
          <p:nvPr/>
        </p:nvSpPr>
        <p:spPr>
          <a:xfrm flipH="false" flipV="false" rot="0">
            <a:off x="9257171" y="2156843"/>
            <a:ext cx="7704564" cy="5644434"/>
          </a:xfrm>
          <a:custGeom>
            <a:avLst/>
            <a:gdLst/>
            <a:ahLst/>
            <a:cxnLst/>
            <a:rect r="r" b="b" t="t" l="l"/>
            <a:pathLst>
              <a:path h="5644434" w="7704564">
                <a:moveTo>
                  <a:pt x="0" y="0"/>
                </a:moveTo>
                <a:lnTo>
                  <a:pt x="7704565" y="0"/>
                </a:lnTo>
                <a:lnTo>
                  <a:pt x="7704565" y="5644435"/>
                </a:lnTo>
                <a:lnTo>
                  <a:pt x="0" y="5644435"/>
                </a:lnTo>
                <a:lnTo>
                  <a:pt x="0" y="0"/>
                </a:lnTo>
                <a:close/>
              </a:path>
            </a:pathLst>
          </a:custGeom>
          <a:blipFill>
            <a:blip r:embed="rId5"/>
            <a:stretch>
              <a:fillRect l="-1412" t="0" r="-37486" b="0"/>
            </a:stretch>
          </a:blipFill>
        </p:spPr>
      </p:sp>
      <p:sp>
        <p:nvSpPr>
          <p:cNvPr name="TextBox 9" id="9"/>
          <p:cNvSpPr txBox="true"/>
          <p:nvPr/>
        </p:nvSpPr>
        <p:spPr>
          <a:xfrm rot="0">
            <a:off x="1834935" y="2869914"/>
            <a:ext cx="7143496" cy="4371078"/>
          </a:xfrm>
          <a:prstGeom prst="rect">
            <a:avLst/>
          </a:prstGeom>
        </p:spPr>
        <p:txBody>
          <a:bodyPr anchor="t" rtlCol="false" tIns="0" lIns="0" bIns="0" rIns="0">
            <a:spAutoFit/>
          </a:bodyPr>
          <a:lstStyle/>
          <a:p>
            <a:pPr algn="l" marL="365701" indent="-182851" lvl="1">
              <a:lnSpc>
                <a:spcPts val="2371"/>
              </a:lnSpc>
              <a:buFont typeface="Arial"/>
              <a:buChar char="•"/>
            </a:pPr>
            <a:r>
              <a:rPr lang="en-US" b="true" sz="1693">
                <a:solidFill>
                  <a:srgbClr val="1C1F27"/>
                </a:solidFill>
                <a:latin typeface="Canva Sans Bold"/>
                <a:ea typeface="Canva Sans Bold"/>
                <a:cs typeface="Canva Sans Bold"/>
                <a:sym typeface="Canva Sans Bold"/>
              </a:rPr>
              <a:t>Safety and Security: Develop a user-friendly LASER SECURITY ALARM SYSTEM to safeguard individuals and properties by preventing unauthorized access.</a:t>
            </a:r>
          </a:p>
          <a:p>
            <a:pPr algn="l">
              <a:lnSpc>
                <a:spcPts val="2371"/>
              </a:lnSpc>
            </a:pPr>
          </a:p>
          <a:p>
            <a:pPr algn="l">
              <a:lnSpc>
                <a:spcPts val="2371"/>
              </a:lnSpc>
            </a:pPr>
          </a:p>
          <a:p>
            <a:pPr algn="l">
              <a:lnSpc>
                <a:spcPts val="2371"/>
              </a:lnSpc>
            </a:pPr>
          </a:p>
          <a:p>
            <a:pPr algn="l" marL="365701" indent="-182851" lvl="1">
              <a:lnSpc>
                <a:spcPts val="2371"/>
              </a:lnSpc>
              <a:buFont typeface="Arial"/>
              <a:buChar char="•"/>
            </a:pPr>
            <a:r>
              <a:rPr lang="en-US" b="true" sz="1693">
                <a:solidFill>
                  <a:srgbClr val="1C1F27"/>
                </a:solidFill>
                <a:latin typeface="Canva Sans Bold"/>
                <a:ea typeface="Canva Sans Bold"/>
                <a:cs typeface="Canva Sans Bold"/>
                <a:sym typeface="Canva Sans Bold"/>
              </a:rPr>
              <a:t>Innovation and Technology: Showcase how technology can enhance everyday safety and demonstrate its life-saving potential.</a:t>
            </a:r>
          </a:p>
          <a:p>
            <a:pPr algn="l">
              <a:lnSpc>
                <a:spcPts val="2371"/>
              </a:lnSpc>
            </a:pPr>
          </a:p>
          <a:p>
            <a:pPr algn="l">
              <a:lnSpc>
                <a:spcPts val="2371"/>
              </a:lnSpc>
            </a:pPr>
          </a:p>
          <a:p>
            <a:pPr algn="l" marL="365701" indent="-182851" lvl="1">
              <a:lnSpc>
                <a:spcPts val="2371"/>
              </a:lnSpc>
              <a:buFont typeface="Arial"/>
              <a:buChar char="•"/>
            </a:pPr>
            <a:r>
              <a:rPr lang="en-US" b="true" sz="1693">
                <a:solidFill>
                  <a:srgbClr val="1C1F27"/>
                </a:solidFill>
                <a:latin typeface="Canva Sans Bold"/>
                <a:ea typeface="Canva Sans Bold"/>
                <a:cs typeface="Canva Sans Bold"/>
                <a:sym typeface="Canva Sans Bold"/>
              </a:rPr>
              <a:t>Skill Development: Foster problem-solving, communication, and project management skills, benefiting future careers and personal growth.</a:t>
            </a:r>
          </a:p>
          <a:p>
            <a:pPr algn="l">
              <a:lnSpc>
                <a:spcPts val="2227"/>
              </a:lnSpc>
            </a:pPr>
          </a:p>
        </p:txBody>
      </p:sp>
    </p:spTree>
  </p:cSld>
  <p:clrMapOvr>
    <a:masterClrMapping/>
  </p:clrMapOvr>
  <p:transition spd="slow">
    <p:push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true" flipV="true" rot="0">
            <a:off x="13439929" y="0"/>
            <a:ext cx="4848071" cy="4114800"/>
          </a:xfrm>
          <a:custGeom>
            <a:avLst/>
            <a:gdLst/>
            <a:ahLst/>
            <a:cxnLst/>
            <a:rect r="r" b="b" t="t" l="l"/>
            <a:pathLst>
              <a:path h="4114800" w="4848071">
                <a:moveTo>
                  <a:pt x="4848071" y="4114800"/>
                </a:moveTo>
                <a:lnTo>
                  <a:pt x="0" y="4114800"/>
                </a:lnTo>
                <a:lnTo>
                  <a:pt x="0" y="0"/>
                </a:lnTo>
                <a:lnTo>
                  <a:pt x="4848071" y="0"/>
                </a:lnTo>
                <a:lnTo>
                  <a:pt x="4848071" y="411480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true" rot="0">
            <a:off x="0" y="-57150"/>
            <a:ext cx="3657759" cy="3657759"/>
          </a:xfrm>
          <a:custGeom>
            <a:avLst/>
            <a:gdLst/>
            <a:ahLst/>
            <a:cxnLst/>
            <a:rect r="r" b="b" t="t" l="l"/>
            <a:pathLst>
              <a:path h="3657759" w="3657759">
                <a:moveTo>
                  <a:pt x="0" y="3657759"/>
                </a:moveTo>
                <a:lnTo>
                  <a:pt x="3657759" y="3657759"/>
                </a:lnTo>
                <a:lnTo>
                  <a:pt x="3657759" y="0"/>
                </a:lnTo>
                <a:lnTo>
                  <a:pt x="0" y="0"/>
                </a:lnTo>
                <a:lnTo>
                  <a:pt x="0" y="365775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0" y="6172200"/>
            <a:ext cx="4848071" cy="4114800"/>
          </a:xfrm>
          <a:custGeom>
            <a:avLst/>
            <a:gdLst/>
            <a:ahLst/>
            <a:cxnLst/>
            <a:rect r="r" b="b" t="t" l="l"/>
            <a:pathLst>
              <a:path h="4114800" w="4848071">
                <a:moveTo>
                  <a:pt x="0" y="0"/>
                </a:moveTo>
                <a:lnTo>
                  <a:pt x="4848071" y="0"/>
                </a:lnTo>
                <a:lnTo>
                  <a:pt x="4848071" y="4114800"/>
                </a:lnTo>
                <a:lnTo>
                  <a:pt x="0" y="4114800"/>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1067319"/>
            <a:ext cx="16230600" cy="8190981"/>
            <a:chOff x="0" y="0"/>
            <a:chExt cx="4274726" cy="2157295"/>
          </a:xfrm>
        </p:grpSpPr>
        <p:sp>
          <p:nvSpPr>
            <p:cNvPr name="Freeform 6" id="6"/>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7" id="7"/>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855340" y="6065098"/>
            <a:ext cx="2306429" cy="2306429"/>
          </a:xfrm>
          <a:custGeom>
            <a:avLst/>
            <a:gdLst/>
            <a:ahLst/>
            <a:cxnLst/>
            <a:rect r="r" b="b" t="t" l="l"/>
            <a:pathLst>
              <a:path h="2306429" w="2306429">
                <a:moveTo>
                  <a:pt x="0" y="0"/>
                </a:moveTo>
                <a:lnTo>
                  <a:pt x="2306429" y="0"/>
                </a:lnTo>
                <a:lnTo>
                  <a:pt x="2306429" y="2306429"/>
                </a:lnTo>
                <a:lnTo>
                  <a:pt x="0" y="23064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408264" y="6065098"/>
            <a:ext cx="2306429" cy="2306429"/>
          </a:xfrm>
          <a:custGeom>
            <a:avLst/>
            <a:gdLst/>
            <a:ahLst/>
            <a:cxnLst/>
            <a:rect r="r" b="b" t="t" l="l"/>
            <a:pathLst>
              <a:path h="2306429" w="2306429">
                <a:moveTo>
                  <a:pt x="0" y="0"/>
                </a:moveTo>
                <a:lnTo>
                  <a:pt x="2306429" y="0"/>
                </a:lnTo>
                <a:lnTo>
                  <a:pt x="2306429" y="2306429"/>
                </a:lnTo>
                <a:lnTo>
                  <a:pt x="0" y="23064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38222" y="2641990"/>
            <a:ext cx="2306429" cy="2306429"/>
          </a:xfrm>
          <a:custGeom>
            <a:avLst/>
            <a:gdLst/>
            <a:ahLst/>
            <a:cxnLst/>
            <a:rect r="r" b="b" t="t" l="l"/>
            <a:pathLst>
              <a:path h="2306429" w="2306429">
                <a:moveTo>
                  <a:pt x="0" y="0"/>
                </a:moveTo>
                <a:lnTo>
                  <a:pt x="2306429" y="0"/>
                </a:lnTo>
                <a:lnTo>
                  <a:pt x="2306429" y="2306430"/>
                </a:lnTo>
                <a:lnTo>
                  <a:pt x="0" y="2306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321630" y="2420077"/>
            <a:ext cx="2663669" cy="2663669"/>
          </a:xfrm>
          <a:custGeom>
            <a:avLst/>
            <a:gdLst/>
            <a:ahLst/>
            <a:cxnLst/>
            <a:rect r="r" b="b" t="t" l="l"/>
            <a:pathLst>
              <a:path h="2663669" w="2663669">
                <a:moveTo>
                  <a:pt x="0" y="0"/>
                </a:moveTo>
                <a:lnTo>
                  <a:pt x="2663668" y="0"/>
                </a:lnTo>
                <a:lnTo>
                  <a:pt x="2663668" y="2663669"/>
                </a:lnTo>
                <a:lnTo>
                  <a:pt x="0" y="2663669"/>
                </a:lnTo>
                <a:lnTo>
                  <a:pt x="0" y="0"/>
                </a:lnTo>
                <a:close/>
              </a:path>
            </a:pathLst>
          </a:custGeom>
          <a:blipFill>
            <a:blip r:embed="rId9"/>
            <a:stretch>
              <a:fillRect l="0" t="0" r="0" b="0"/>
            </a:stretch>
          </a:blipFill>
        </p:spPr>
      </p:sp>
      <p:sp>
        <p:nvSpPr>
          <p:cNvPr name="TextBox 12" id="12"/>
          <p:cNvSpPr txBox="true"/>
          <p:nvPr/>
        </p:nvSpPr>
        <p:spPr>
          <a:xfrm rot="0">
            <a:off x="1403802" y="1746251"/>
            <a:ext cx="8008924" cy="955674"/>
          </a:xfrm>
          <a:prstGeom prst="rect">
            <a:avLst/>
          </a:prstGeom>
        </p:spPr>
        <p:txBody>
          <a:bodyPr anchor="t" rtlCol="false" tIns="0" lIns="0" bIns="0" rIns="0">
            <a:spAutoFit/>
          </a:bodyPr>
          <a:lstStyle/>
          <a:p>
            <a:pPr algn="just">
              <a:lnSpc>
                <a:spcPts val="6799"/>
              </a:lnSpc>
            </a:pPr>
            <a:r>
              <a:rPr lang="en-US" sz="8499" b="true">
                <a:solidFill>
                  <a:srgbClr val="14274E"/>
                </a:solidFill>
                <a:latin typeface="Proxima Nova Heavy"/>
                <a:ea typeface="Proxima Nova Heavy"/>
                <a:cs typeface="Proxima Nova Heavy"/>
                <a:sym typeface="Proxima Nova Heavy"/>
              </a:rPr>
              <a:t>COMPONENTS</a:t>
            </a:r>
          </a:p>
        </p:txBody>
      </p:sp>
      <p:sp>
        <p:nvSpPr>
          <p:cNvPr name="Freeform 13" id="13"/>
          <p:cNvSpPr/>
          <p:nvPr/>
        </p:nvSpPr>
        <p:spPr>
          <a:xfrm flipH="false" flipV="false" rot="0">
            <a:off x="3985298" y="2607070"/>
            <a:ext cx="2306429" cy="2306429"/>
          </a:xfrm>
          <a:custGeom>
            <a:avLst/>
            <a:gdLst/>
            <a:ahLst/>
            <a:cxnLst/>
            <a:rect r="r" b="b" t="t" l="l"/>
            <a:pathLst>
              <a:path h="2306429" w="2306429">
                <a:moveTo>
                  <a:pt x="0" y="0"/>
                </a:moveTo>
                <a:lnTo>
                  <a:pt x="2306429" y="0"/>
                </a:lnTo>
                <a:lnTo>
                  <a:pt x="2306429" y="2306429"/>
                </a:lnTo>
                <a:lnTo>
                  <a:pt x="0" y="23064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3811375" y="3012572"/>
            <a:ext cx="2420974" cy="1640477"/>
          </a:xfrm>
          <a:custGeom>
            <a:avLst/>
            <a:gdLst/>
            <a:ahLst/>
            <a:cxnLst/>
            <a:rect r="r" b="b" t="t" l="l"/>
            <a:pathLst>
              <a:path h="1640477" w="2420974">
                <a:moveTo>
                  <a:pt x="0" y="0"/>
                </a:moveTo>
                <a:lnTo>
                  <a:pt x="2420974" y="0"/>
                </a:lnTo>
                <a:lnTo>
                  <a:pt x="2420974" y="1640477"/>
                </a:lnTo>
                <a:lnTo>
                  <a:pt x="0" y="1640477"/>
                </a:lnTo>
                <a:lnTo>
                  <a:pt x="0" y="0"/>
                </a:lnTo>
                <a:close/>
              </a:path>
            </a:pathLst>
          </a:custGeom>
          <a:blipFill>
            <a:blip r:embed="rId10"/>
            <a:stretch>
              <a:fillRect l="0" t="-47577" r="0" b="0"/>
            </a:stretch>
          </a:blipFill>
        </p:spPr>
      </p:sp>
      <p:sp>
        <p:nvSpPr>
          <p:cNvPr name="Freeform 15" id="15"/>
          <p:cNvSpPr/>
          <p:nvPr/>
        </p:nvSpPr>
        <p:spPr>
          <a:xfrm flipH="false" flipV="false" rot="0">
            <a:off x="6432374" y="2572149"/>
            <a:ext cx="2306429" cy="2306429"/>
          </a:xfrm>
          <a:custGeom>
            <a:avLst/>
            <a:gdLst/>
            <a:ahLst/>
            <a:cxnLst/>
            <a:rect r="r" b="b" t="t" l="l"/>
            <a:pathLst>
              <a:path h="2306429" w="2306429">
                <a:moveTo>
                  <a:pt x="0" y="0"/>
                </a:moveTo>
                <a:lnTo>
                  <a:pt x="2306430" y="0"/>
                </a:lnTo>
                <a:lnTo>
                  <a:pt x="2306430" y="2306430"/>
                </a:lnTo>
                <a:lnTo>
                  <a:pt x="0" y="2306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8879450" y="2537229"/>
            <a:ext cx="2306429" cy="2306429"/>
          </a:xfrm>
          <a:custGeom>
            <a:avLst/>
            <a:gdLst/>
            <a:ahLst/>
            <a:cxnLst/>
            <a:rect r="r" b="b" t="t" l="l"/>
            <a:pathLst>
              <a:path h="2306429" w="2306429">
                <a:moveTo>
                  <a:pt x="0" y="0"/>
                </a:moveTo>
                <a:lnTo>
                  <a:pt x="2306430" y="0"/>
                </a:lnTo>
                <a:lnTo>
                  <a:pt x="2306430" y="2306429"/>
                </a:lnTo>
                <a:lnTo>
                  <a:pt x="0" y="23064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1326527" y="2502308"/>
            <a:ext cx="2306429" cy="2306429"/>
          </a:xfrm>
          <a:custGeom>
            <a:avLst/>
            <a:gdLst/>
            <a:ahLst/>
            <a:cxnLst/>
            <a:rect r="r" b="b" t="t" l="l"/>
            <a:pathLst>
              <a:path h="2306429" w="2306429">
                <a:moveTo>
                  <a:pt x="0" y="0"/>
                </a:moveTo>
                <a:lnTo>
                  <a:pt x="2306429" y="0"/>
                </a:lnTo>
                <a:lnTo>
                  <a:pt x="2306429" y="2306430"/>
                </a:lnTo>
                <a:lnTo>
                  <a:pt x="0" y="2306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3773603" y="2467388"/>
            <a:ext cx="2306429" cy="2306429"/>
          </a:xfrm>
          <a:custGeom>
            <a:avLst/>
            <a:gdLst/>
            <a:ahLst/>
            <a:cxnLst/>
            <a:rect r="r" b="b" t="t" l="l"/>
            <a:pathLst>
              <a:path h="2306429" w="2306429">
                <a:moveTo>
                  <a:pt x="0" y="0"/>
                </a:moveTo>
                <a:lnTo>
                  <a:pt x="2306429" y="0"/>
                </a:lnTo>
                <a:lnTo>
                  <a:pt x="2306429" y="2306429"/>
                </a:lnTo>
                <a:lnTo>
                  <a:pt x="0" y="23064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1355319">
            <a:off x="13989601" y="2671774"/>
            <a:ext cx="1997843" cy="1748113"/>
          </a:xfrm>
          <a:custGeom>
            <a:avLst/>
            <a:gdLst/>
            <a:ahLst/>
            <a:cxnLst/>
            <a:rect r="r" b="b" t="t" l="l"/>
            <a:pathLst>
              <a:path h="1748113" w="1997843">
                <a:moveTo>
                  <a:pt x="0" y="0"/>
                </a:moveTo>
                <a:lnTo>
                  <a:pt x="1997843" y="0"/>
                </a:lnTo>
                <a:lnTo>
                  <a:pt x="1997843" y="1748113"/>
                </a:lnTo>
                <a:lnTo>
                  <a:pt x="0" y="1748113"/>
                </a:lnTo>
                <a:lnTo>
                  <a:pt x="0" y="0"/>
                </a:lnTo>
                <a:close/>
              </a:path>
            </a:pathLst>
          </a:custGeom>
          <a:blipFill>
            <a:blip r:embed="rId11"/>
            <a:stretch>
              <a:fillRect l="0" t="0" r="0" b="0"/>
            </a:stretch>
          </a:blipFill>
        </p:spPr>
      </p:sp>
      <p:sp>
        <p:nvSpPr>
          <p:cNvPr name="Freeform 20" id="20"/>
          <p:cNvSpPr/>
          <p:nvPr/>
        </p:nvSpPr>
        <p:spPr>
          <a:xfrm flipH="true" flipV="false" rot="0">
            <a:off x="14630241" y="6629241"/>
            <a:ext cx="3657759" cy="3657759"/>
          </a:xfrm>
          <a:custGeom>
            <a:avLst/>
            <a:gdLst/>
            <a:ahLst/>
            <a:cxnLst/>
            <a:rect r="r" b="b" t="t" l="l"/>
            <a:pathLst>
              <a:path h="3657759" w="3657759">
                <a:moveTo>
                  <a:pt x="3657759" y="0"/>
                </a:moveTo>
                <a:lnTo>
                  <a:pt x="0" y="0"/>
                </a:lnTo>
                <a:lnTo>
                  <a:pt x="0" y="3657759"/>
                </a:lnTo>
                <a:lnTo>
                  <a:pt x="3657759" y="3657759"/>
                </a:lnTo>
                <a:lnTo>
                  <a:pt x="36577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6005501" y="2536077"/>
            <a:ext cx="3169896" cy="2377422"/>
          </a:xfrm>
          <a:custGeom>
            <a:avLst/>
            <a:gdLst/>
            <a:ahLst/>
            <a:cxnLst/>
            <a:rect r="r" b="b" t="t" l="l"/>
            <a:pathLst>
              <a:path h="2377422" w="3169896">
                <a:moveTo>
                  <a:pt x="0" y="0"/>
                </a:moveTo>
                <a:lnTo>
                  <a:pt x="3169896" y="0"/>
                </a:lnTo>
                <a:lnTo>
                  <a:pt x="3169896" y="2377422"/>
                </a:lnTo>
                <a:lnTo>
                  <a:pt x="0" y="2377422"/>
                </a:lnTo>
                <a:lnTo>
                  <a:pt x="0" y="0"/>
                </a:lnTo>
                <a:close/>
              </a:path>
            </a:pathLst>
          </a:custGeom>
          <a:blipFill>
            <a:blip r:embed="rId12"/>
            <a:stretch>
              <a:fillRect l="0" t="0" r="0" b="0"/>
            </a:stretch>
          </a:blipFill>
        </p:spPr>
      </p:sp>
      <p:sp>
        <p:nvSpPr>
          <p:cNvPr name="Freeform 22" id="22"/>
          <p:cNvSpPr/>
          <p:nvPr/>
        </p:nvSpPr>
        <p:spPr>
          <a:xfrm flipH="false" flipV="false" rot="0">
            <a:off x="8959515" y="2803135"/>
            <a:ext cx="2126596" cy="1594947"/>
          </a:xfrm>
          <a:custGeom>
            <a:avLst/>
            <a:gdLst/>
            <a:ahLst/>
            <a:cxnLst/>
            <a:rect r="r" b="b" t="t" l="l"/>
            <a:pathLst>
              <a:path h="1594947" w="2126596">
                <a:moveTo>
                  <a:pt x="0" y="0"/>
                </a:moveTo>
                <a:lnTo>
                  <a:pt x="2126596" y="0"/>
                </a:lnTo>
                <a:lnTo>
                  <a:pt x="2126596" y="1594947"/>
                </a:lnTo>
                <a:lnTo>
                  <a:pt x="0" y="1594947"/>
                </a:lnTo>
                <a:lnTo>
                  <a:pt x="0" y="0"/>
                </a:lnTo>
                <a:close/>
              </a:path>
            </a:pathLst>
          </a:custGeom>
          <a:blipFill>
            <a:blip r:embed="rId13"/>
            <a:stretch>
              <a:fillRect l="0" t="0" r="0" b="0"/>
            </a:stretch>
          </a:blipFill>
        </p:spPr>
      </p:sp>
      <p:sp>
        <p:nvSpPr>
          <p:cNvPr name="Freeform 23" id="23"/>
          <p:cNvSpPr/>
          <p:nvPr/>
        </p:nvSpPr>
        <p:spPr>
          <a:xfrm flipH="false" flipV="false" rot="0">
            <a:off x="5408264" y="6369794"/>
            <a:ext cx="1953692" cy="2001734"/>
          </a:xfrm>
          <a:custGeom>
            <a:avLst/>
            <a:gdLst/>
            <a:ahLst/>
            <a:cxnLst/>
            <a:rect r="r" b="b" t="t" l="l"/>
            <a:pathLst>
              <a:path h="2001734" w="1953692">
                <a:moveTo>
                  <a:pt x="0" y="0"/>
                </a:moveTo>
                <a:lnTo>
                  <a:pt x="1953692" y="0"/>
                </a:lnTo>
                <a:lnTo>
                  <a:pt x="1953692" y="2001733"/>
                </a:lnTo>
                <a:lnTo>
                  <a:pt x="0" y="2001733"/>
                </a:lnTo>
                <a:lnTo>
                  <a:pt x="0" y="0"/>
                </a:lnTo>
                <a:close/>
              </a:path>
            </a:pathLst>
          </a:custGeom>
          <a:blipFill>
            <a:blip r:embed="rId14"/>
            <a:stretch>
              <a:fillRect l="0" t="0" r="0" b="0"/>
            </a:stretch>
          </a:blipFill>
        </p:spPr>
      </p:sp>
      <p:sp>
        <p:nvSpPr>
          <p:cNvPr name="Freeform 24" id="24"/>
          <p:cNvSpPr/>
          <p:nvPr/>
        </p:nvSpPr>
        <p:spPr>
          <a:xfrm flipH="false" flipV="false" rot="0">
            <a:off x="7714693" y="5997015"/>
            <a:ext cx="2747291" cy="2747291"/>
          </a:xfrm>
          <a:custGeom>
            <a:avLst/>
            <a:gdLst/>
            <a:ahLst/>
            <a:cxnLst/>
            <a:rect r="r" b="b" t="t" l="l"/>
            <a:pathLst>
              <a:path h="2747291" w="2747291">
                <a:moveTo>
                  <a:pt x="0" y="0"/>
                </a:moveTo>
                <a:lnTo>
                  <a:pt x="2747291" y="0"/>
                </a:lnTo>
                <a:lnTo>
                  <a:pt x="2747291" y="2747291"/>
                </a:lnTo>
                <a:lnTo>
                  <a:pt x="0" y="2747291"/>
                </a:lnTo>
                <a:lnTo>
                  <a:pt x="0" y="0"/>
                </a:lnTo>
                <a:close/>
              </a:path>
            </a:pathLst>
          </a:custGeom>
          <a:blipFill>
            <a:blip r:embed="rId15"/>
            <a:stretch>
              <a:fillRect l="0" t="0" r="0" b="0"/>
            </a:stretch>
          </a:blipFill>
        </p:spPr>
      </p:sp>
      <p:sp>
        <p:nvSpPr>
          <p:cNvPr name="Freeform 25" id="25"/>
          <p:cNvSpPr/>
          <p:nvPr/>
        </p:nvSpPr>
        <p:spPr>
          <a:xfrm flipH="false" flipV="false" rot="0">
            <a:off x="11228986" y="2474609"/>
            <a:ext cx="2501510" cy="2501510"/>
          </a:xfrm>
          <a:custGeom>
            <a:avLst/>
            <a:gdLst/>
            <a:ahLst/>
            <a:cxnLst/>
            <a:rect r="r" b="b" t="t" l="l"/>
            <a:pathLst>
              <a:path h="2501510" w="2501510">
                <a:moveTo>
                  <a:pt x="0" y="0"/>
                </a:moveTo>
                <a:lnTo>
                  <a:pt x="2501510" y="0"/>
                </a:lnTo>
                <a:lnTo>
                  <a:pt x="2501510" y="2501510"/>
                </a:lnTo>
                <a:lnTo>
                  <a:pt x="0" y="2501510"/>
                </a:lnTo>
                <a:lnTo>
                  <a:pt x="0" y="0"/>
                </a:lnTo>
                <a:close/>
              </a:path>
            </a:pathLst>
          </a:custGeom>
          <a:blipFill>
            <a:blip r:embed="rId16"/>
            <a:stretch>
              <a:fillRect l="0" t="0" r="0" b="0"/>
            </a:stretch>
          </a:blipFill>
        </p:spPr>
      </p:sp>
      <p:sp>
        <p:nvSpPr>
          <p:cNvPr name="Freeform 26" id="26"/>
          <p:cNvSpPr/>
          <p:nvPr/>
        </p:nvSpPr>
        <p:spPr>
          <a:xfrm flipH="false" flipV="false" rot="0">
            <a:off x="10302416" y="6065098"/>
            <a:ext cx="2306429" cy="2306429"/>
          </a:xfrm>
          <a:custGeom>
            <a:avLst/>
            <a:gdLst/>
            <a:ahLst/>
            <a:cxnLst/>
            <a:rect r="r" b="b" t="t" l="l"/>
            <a:pathLst>
              <a:path h="2306429" w="2306429">
                <a:moveTo>
                  <a:pt x="0" y="0"/>
                </a:moveTo>
                <a:lnTo>
                  <a:pt x="2306429" y="0"/>
                </a:lnTo>
                <a:lnTo>
                  <a:pt x="2306429" y="2306429"/>
                </a:lnTo>
                <a:lnTo>
                  <a:pt x="0" y="23064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0019525" y="6430977"/>
            <a:ext cx="2519474" cy="1574671"/>
          </a:xfrm>
          <a:custGeom>
            <a:avLst/>
            <a:gdLst/>
            <a:ahLst/>
            <a:cxnLst/>
            <a:rect r="r" b="b" t="t" l="l"/>
            <a:pathLst>
              <a:path h="1574671" w="2519474">
                <a:moveTo>
                  <a:pt x="0" y="0"/>
                </a:moveTo>
                <a:lnTo>
                  <a:pt x="2519474" y="0"/>
                </a:lnTo>
                <a:lnTo>
                  <a:pt x="2519474" y="1574671"/>
                </a:lnTo>
                <a:lnTo>
                  <a:pt x="0" y="1574671"/>
                </a:lnTo>
                <a:lnTo>
                  <a:pt x="0" y="0"/>
                </a:lnTo>
                <a:close/>
              </a:path>
            </a:pathLst>
          </a:custGeom>
          <a:blipFill>
            <a:blip r:embed="rId17"/>
            <a:stretch>
              <a:fillRect l="0" t="0" r="0" b="0"/>
            </a:stretch>
          </a:blipFill>
        </p:spPr>
      </p:sp>
      <p:sp>
        <p:nvSpPr>
          <p:cNvPr name="TextBox 28" id="28"/>
          <p:cNvSpPr txBox="true"/>
          <p:nvPr/>
        </p:nvSpPr>
        <p:spPr>
          <a:xfrm rot="0">
            <a:off x="1828879" y="4716667"/>
            <a:ext cx="1737655" cy="464117"/>
          </a:xfrm>
          <a:prstGeom prst="rect">
            <a:avLst/>
          </a:prstGeom>
        </p:spPr>
        <p:txBody>
          <a:bodyPr anchor="t" rtlCol="false" tIns="0" lIns="0" bIns="0" rIns="0">
            <a:spAutoFit/>
          </a:bodyPr>
          <a:lstStyle/>
          <a:p>
            <a:pPr algn="ctr">
              <a:lnSpc>
                <a:spcPts val="3818"/>
              </a:lnSpc>
            </a:pPr>
            <a:r>
              <a:rPr lang="en-US" sz="2727" b="true">
                <a:solidFill>
                  <a:srgbClr val="1C1F27"/>
                </a:solidFill>
                <a:latin typeface="Canva Sans Bold"/>
                <a:ea typeface="Canva Sans Bold"/>
                <a:cs typeface="Canva Sans Bold"/>
                <a:sym typeface="Canva Sans Bold"/>
              </a:rPr>
              <a:t>Buzzer</a:t>
            </a:r>
          </a:p>
        </p:txBody>
      </p:sp>
      <p:sp>
        <p:nvSpPr>
          <p:cNvPr name="TextBox 29" id="29"/>
          <p:cNvSpPr txBox="true"/>
          <p:nvPr/>
        </p:nvSpPr>
        <p:spPr>
          <a:xfrm rot="0">
            <a:off x="4220221" y="4679383"/>
            <a:ext cx="1737655" cy="464117"/>
          </a:xfrm>
          <a:prstGeom prst="rect">
            <a:avLst/>
          </a:prstGeom>
        </p:spPr>
        <p:txBody>
          <a:bodyPr anchor="t" rtlCol="false" tIns="0" lIns="0" bIns="0" rIns="0">
            <a:spAutoFit/>
          </a:bodyPr>
          <a:lstStyle/>
          <a:p>
            <a:pPr algn="ctr">
              <a:lnSpc>
                <a:spcPts val="3818"/>
              </a:lnSpc>
            </a:pPr>
            <a:r>
              <a:rPr lang="en-US" sz="2727" b="true">
                <a:solidFill>
                  <a:srgbClr val="1C1F27"/>
                </a:solidFill>
                <a:latin typeface="Canva Sans Bold"/>
                <a:ea typeface="Canva Sans Bold"/>
                <a:cs typeface="Canva Sans Bold"/>
                <a:sym typeface="Canva Sans Bold"/>
              </a:rPr>
              <a:t>Arduino</a:t>
            </a:r>
          </a:p>
        </p:txBody>
      </p:sp>
      <p:sp>
        <p:nvSpPr>
          <p:cNvPr name="TextBox 30" id="30"/>
          <p:cNvSpPr txBox="true"/>
          <p:nvPr/>
        </p:nvSpPr>
        <p:spPr>
          <a:xfrm rot="0">
            <a:off x="6432374" y="4751588"/>
            <a:ext cx="2286933" cy="464117"/>
          </a:xfrm>
          <a:prstGeom prst="rect">
            <a:avLst/>
          </a:prstGeom>
        </p:spPr>
        <p:txBody>
          <a:bodyPr anchor="t" rtlCol="false" tIns="0" lIns="0" bIns="0" rIns="0">
            <a:spAutoFit/>
          </a:bodyPr>
          <a:lstStyle/>
          <a:p>
            <a:pPr algn="ctr">
              <a:lnSpc>
                <a:spcPts val="3818"/>
              </a:lnSpc>
            </a:pPr>
            <a:r>
              <a:rPr lang="en-US" sz="2727" b="true">
                <a:solidFill>
                  <a:srgbClr val="1C1F27"/>
                </a:solidFill>
                <a:latin typeface="Canva Sans Bold"/>
                <a:ea typeface="Canva Sans Bold"/>
                <a:cs typeface="Canva Sans Bold"/>
                <a:sym typeface="Canva Sans Bold"/>
              </a:rPr>
              <a:t>Bread-Board</a:t>
            </a:r>
          </a:p>
        </p:txBody>
      </p:sp>
      <p:sp>
        <p:nvSpPr>
          <p:cNvPr name="TextBox 31" id="31"/>
          <p:cNvSpPr txBox="true"/>
          <p:nvPr/>
        </p:nvSpPr>
        <p:spPr>
          <a:xfrm rot="0">
            <a:off x="9074122" y="4643262"/>
            <a:ext cx="1890807" cy="1060948"/>
          </a:xfrm>
          <a:prstGeom prst="rect">
            <a:avLst/>
          </a:prstGeom>
        </p:spPr>
        <p:txBody>
          <a:bodyPr anchor="t" rtlCol="false" tIns="0" lIns="0" bIns="0" rIns="0">
            <a:spAutoFit/>
          </a:bodyPr>
          <a:lstStyle/>
          <a:p>
            <a:pPr algn="ctr">
              <a:lnSpc>
                <a:spcPts val="2846"/>
              </a:lnSpc>
            </a:pPr>
            <a:r>
              <a:rPr lang="en-US" sz="2033" b="true">
                <a:solidFill>
                  <a:srgbClr val="1C1F27"/>
                </a:solidFill>
                <a:latin typeface="Canva Sans Bold"/>
                <a:ea typeface="Canva Sans Bold"/>
                <a:cs typeface="Canva Sans Bold"/>
                <a:sym typeface="Canva Sans Bold"/>
              </a:rPr>
              <a:t>Resistors</a:t>
            </a:r>
          </a:p>
          <a:p>
            <a:pPr algn="ctr">
              <a:lnSpc>
                <a:spcPts val="2846"/>
              </a:lnSpc>
            </a:pPr>
            <a:r>
              <a:rPr lang="en-US" sz="2033" b="true">
                <a:solidFill>
                  <a:srgbClr val="1C1F27"/>
                </a:solidFill>
                <a:latin typeface="Canva Sans Bold"/>
                <a:ea typeface="Canva Sans Bold"/>
                <a:cs typeface="Canva Sans Bold"/>
                <a:sym typeface="Canva Sans Bold"/>
              </a:rPr>
              <a:t>4 x 220ohm,</a:t>
            </a:r>
          </a:p>
          <a:p>
            <a:pPr algn="ctr">
              <a:lnSpc>
                <a:spcPts val="2846"/>
              </a:lnSpc>
            </a:pPr>
            <a:r>
              <a:rPr lang="en-US" sz="2033" b="true">
                <a:solidFill>
                  <a:srgbClr val="1C1F27"/>
                </a:solidFill>
                <a:latin typeface="Canva Sans Bold"/>
                <a:ea typeface="Canva Sans Bold"/>
                <a:cs typeface="Canva Sans Bold"/>
                <a:sym typeface="Canva Sans Bold"/>
              </a:rPr>
              <a:t>2 x 10k ohm</a:t>
            </a:r>
          </a:p>
        </p:txBody>
      </p:sp>
      <p:sp>
        <p:nvSpPr>
          <p:cNvPr name="TextBox 32" id="32"/>
          <p:cNvSpPr txBox="true"/>
          <p:nvPr/>
        </p:nvSpPr>
        <p:spPr>
          <a:xfrm rot="0">
            <a:off x="11395532" y="4698693"/>
            <a:ext cx="2286933" cy="464117"/>
          </a:xfrm>
          <a:prstGeom prst="rect">
            <a:avLst/>
          </a:prstGeom>
        </p:spPr>
        <p:txBody>
          <a:bodyPr anchor="t" rtlCol="false" tIns="0" lIns="0" bIns="0" rIns="0">
            <a:spAutoFit/>
          </a:bodyPr>
          <a:lstStyle/>
          <a:p>
            <a:pPr algn="ctr">
              <a:lnSpc>
                <a:spcPts val="3818"/>
              </a:lnSpc>
            </a:pPr>
            <a:r>
              <a:rPr lang="en-US" sz="2727" b="true">
                <a:solidFill>
                  <a:srgbClr val="1C1F27"/>
                </a:solidFill>
                <a:latin typeface="Canva Sans Bold"/>
                <a:ea typeface="Canva Sans Bold"/>
                <a:cs typeface="Canva Sans Bold"/>
                <a:sym typeface="Canva Sans Bold"/>
              </a:rPr>
              <a:t>Push-Button</a:t>
            </a:r>
          </a:p>
        </p:txBody>
      </p:sp>
      <p:sp>
        <p:nvSpPr>
          <p:cNvPr name="TextBox 33" id="33"/>
          <p:cNvSpPr txBox="true"/>
          <p:nvPr/>
        </p:nvSpPr>
        <p:spPr>
          <a:xfrm rot="0">
            <a:off x="13940046" y="4652866"/>
            <a:ext cx="2286933" cy="464117"/>
          </a:xfrm>
          <a:prstGeom prst="rect">
            <a:avLst/>
          </a:prstGeom>
        </p:spPr>
        <p:txBody>
          <a:bodyPr anchor="t" rtlCol="false" tIns="0" lIns="0" bIns="0" rIns="0">
            <a:spAutoFit/>
          </a:bodyPr>
          <a:lstStyle/>
          <a:p>
            <a:pPr algn="ctr">
              <a:lnSpc>
                <a:spcPts val="3818"/>
              </a:lnSpc>
            </a:pPr>
            <a:r>
              <a:rPr lang="en-US" sz="2727" b="true">
                <a:solidFill>
                  <a:srgbClr val="1C1F27"/>
                </a:solidFill>
                <a:latin typeface="Canva Sans Bold"/>
                <a:ea typeface="Canva Sans Bold"/>
                <a:cs typeface="Canva Sans Bold"/>
                <a:sym typeface="Canva Sans Bold"/>
              </a:rPr>
              <a:t>LED’s</a:t>
            </a:r>
          </a:p>
        </p:txBody>
      </p:sp>
      <p:sp>
        <p:nvSpPr>
          <p:cNvPr name="TextBox 34" id="34"/>
          <p:cNvSpPr txBox="true"/>
          <p:nvPr/>
        </p:nvSpPr>
        <p:spPr>
          <a:xfrm rot="0">
            <a:off x="5568407" y="8280189"/>
            <a:ext cx="2286933" cy="464117"/>
          </a:xfrm>
          <a:prstGeom prst="rect">
            <a:avLst/>
          </a:prstGeom>
        </p:spPr>
        <p:txBody>
          <a:bodyPr anchor="t" rtlCol="false" tIns="0" lIns="0" bIns="0" rIns="0">
            <a:spAutoFit/>
          </a:bodyPr>
          <a:lstStyle/>
          <a:p>
            <a:pPr algn="ctr">
              <a:lnSpc>
                <a:spcPts val="3818"/>
              </a:lnSpc>
            </a:pPr>
            <a:r>
              <a:rPr lang="en-US" sz="2727" b="true">
                <a:solidFill>
                  <a:srgbClr val="1C1F27"/>
                </a:solidFill>
                <a:latin typeface="Canva Sans Bold"/>
                <a:ea typeface="Canva Sans Bold"/>
                <a:cs typeface="Canva Sans Bold"/>
                <a:sym typeface="Canva Sans Bold"/>
              </a:rPr>
              <a:t>Some wires</a:t>
            </a:r>
          </a:p>
        </p:txBody>
      </p:sp>
      <p:sp>
        <p:nvSpPr>
          <p:cNvPr name="TextBox 35" id="35"/>
          <p:cNvSpPr txBox="true"/>
          <p:nvPr/>
        </p:nvSpPr>
        <p:spPr>
          <a:xfrm rot="0">
            <a:off x="10461984" y="8181975"/>
            <a:ext cx="2317972" cy="678073"/>
          </a:xfrm>
          <a:prstGeom prst="rect">
            <a:avLst/>
          </a:prstGeom>
        </p:spPr>
        <p:txBody>
          <a:bodyPr anchor="t" rtlCol="false" tIns="0" lIns="0" bIns="0" rIns="0">
            <a:spAutoFit/>
          </a:bodyPr>
          <a:lstStyle/>
          <a:p>
            <a:pPr algn="ctr">
              <a:lnSpc>
                <a:spcPts val="2725"/>
              </a:lnSpc>
            </a:pPr>
            <a:r>
              <a:rPr lang="en-US" sz="1947" b="true">
                <a:solidFill>
                  <a:srgbClr val="1C1F27"/>
                </a:solidFill>
                <a:latin typeface="Canva Sans Bold"/>
                <a:ea typeface="Canva Sans Bold"/>
                <a:cs typeface="Canva Sans Bold"/>
                <a:sym typeface="Canva Sans Bold"/>
              </a:rPr>
              <a:t>Laser  dependent resistor</a:t>
            </a:r>
          </a:p>
        </p:txBody>
      </p:sp>
      <p:sp>
        <p:nvSpPr>
          <p:cNvPr name="TextBox 36" id="36"/>
          <p:cNvSpPr txBox="true"/>
          <p:nvPr/>
        </p:nvSpPr>
        <p:spPr>
          <a:xfrm rot="0">
            <a:off x="7930655" y="8243773"/>
            <a:ext cx="2286933" cy="464117"/>
          </a:xfrm>
          <a:prstGeom prst="rect">
            <a:avLst/>
          </a:prstGeom>
        </p:spPr>
        <p:txBody>
          <a:bodyPr anchor="t" rtlCol="false" tIns="0" lIns="0" bIns="0" rIns="0">
            <a:spAutoFit/>
          </a:bodyPr>
          <a:lstStyle/>
          <a:p>
            <a:pPr algn="ctr">
              <a:lnSpc>
                <a:spcPts val="3818"/>
              </a:lnSpc>
            </a:pPr>
            <a:r>
              <a:rPr lang="en-US" sz="2727" b="true">
                <a:solidFill>
                  <a:srgbClr val="1C1F27"/>
                </a:solidFill>
                <a:latin typeface="Canva Sans Bold"/>
                <a:ea typeface="Canva Sans Bold"/>
                <a:cs typeface="Canva Sans Bold"/>
                <a:sym typeface="Canva Sans Bold"/>
              </a:rPr>
              <a:t>Laser</a:t>
            </a:r>
          </a:p>
        </p:txBody>
      </p:sp>
    </p:spTree>
  </p:cSld>
  <p:clrMapOvr>
    <a:masterClrMapping/>
  </p:clrMapOvr>
  <p:transition spd="slow">
    <p:push di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true" flipV="true" rot="0">
            <a:off x="14173200" y="-5715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22935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67319"/>
            <a:ext cx="16230600" cy="8190981"/>
            <a:chOff x="0" y="0"/>
            <a:chExt cx="4274726" cy="2157295"/>
          </a:xfrm>
        </p:grpSpPr>
        <p:sp>
          <p:nvSpPr>
            <p:cNvPr name="Freeform 5" id="5"/>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6" id="6"/>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7084700" y="1707993"/>
            <a:ext cx="9180702" cy="5439566"/>
            <a:chOff x="0" y="0"/>
            <a:chExt cx="12240936" cy="7252754"/>
          </a:xfrm>
        </p:grpSpPr>
        <p:sp>
          <p:nvSpPr>
            <p:cNvPr name="Freeform 8" id="8"/>
            <p:cNvSpPr/>
            <p:nvPr/>
          </p:nvSpPr>
          <p:spPr>
            <a:xfrm flipH="false" flipV="false" rot="0">
              <a:off x="0" y="0"/>
              <a:ext cx="12240936" cy="7252754"/>
            </a:xfrm>
            <a:custGeom>
              <a:avLst/>
              <a:gdLst/>
              <a:ahLst/>
              <a:cxnLst/>
              <a:rect r="r" b="b" t="t" l="l"/>
              <a:pathLst>
                <a:path h="7252754" w="12240936">
                  <a:moveTo>
                    <a:pt x="0" y="0"/>
                  </a:moveTo>
                  <a:lnTo>
                    <a:pt x="12240936" y="0"/>
                  </a:lnTo>
                  <a:lnTo>
                    <a:pt x="12240936" y="7252754"/>
                  </a:lnTo>
                  <a:lnTo>
                    <a:pt x="0" y="7252754"/>
                  </a:lnTo>
                  <a:lnTo>
                    <a:pt x="0" y="0"/>
                  </a:lnTo>
                  <a:close/>
                </a:path>
              </a:pathLst>
            </a:custGeom>
            <a:blipFill>
              <a:blip r:embed="rId4"/>
              <a:stretch>
                <a:fillRect l="0" t="0" r="0" b="0"/>
              </a:stretch>
            </a:blipFill>
          </p:spPr>
        </p:sp>
        <p:sp>
          <p:nvSpPr>
            <p:cNvPr name="Freeform 9" id="9"/>
            <p:cNvSpPr/>
            <p:nvPr/>
          </p:nvSpPr>
          <p:spPr>
            <a:xfrm flipH="false" flipV="false" rot="-2126866">
              <a:off x="1171811" y="4991316"/>
              <a:ext cx="2424540" cy="1717548"/>
            </a:xfrm>
            <a:custGeom>
              <a:avLst/>
              <a:gdLst/>
              <a:ahLst/>
              <a:cxnLst/>
              <a:rect r="r" b="b" t="t" l="l"/>
              <a:pathLst>
                <a:path h="1717548" w="2424540">
                  <a:moveTo>
                    <a:pt x="0" y="0"/>
                  </a:moveTo>
                  <a:lnTo>
                    <a:pt x="2424540" y="0"/>
                  </a:lnTo>
                  <a:lnTo>
                    <a:pt x="2424540" y="1717548"/>
                  </a:lnTo>
                  <a:lnTo>
                    <a:pt x="0" y="1717548"/>
                  </a:lnTo>
                  <a:lnTo>
                    <a:pt x="0" y="0"/>
                  </a:lnTo>
                  <a:close/>
                </a:path>
              </a:pathLst>
            </a:custGeom>
            <a:blipFill>
              <a:blip r:embed="rId5"/>
              <a:stretch>
                <a:fillRect l="-196135" t="-264127" r="0" b="-53905"/>
              </a:stretch>
            </a:blipFill>
          </p:spPr>
        </p:sp>
        <p:grpSp>
          <p:nvGrpSpPr>
            <p:cNvPr name="Group 10" id="10"/>
            <p:cNvGrpSpPr/>
            <p:nvPr/>
          </p:nvGrpSpPr>
          <p:grpSpPr>
            <a:xfrm rot="0">
              <a:off x="218157" y="6151555"/>
              <a:ext cx="990278" cy="359369"/>
              <a:chOff x="0" y="0"/>
              <a:chExt cx="204620" cy="74256"/>
            </a:xfrm>
          </p:grpSpPr>
          <p:sp>
            <p:nvSpPr>
              <p:cNvPr name="Freeform 11" id="11"/>
              <p:cNvSpPr/>
              <p:nvPr/>
            </p:nvSpPr>
            <p:spPr>
              <a:xfrm flipH="false" flipV="false" rot="0">
                <a:off x="0" y="0"/>
                <a:ext cx="204620" cy="74256"/>
              </a:xfrm>
              <a:custGeom>
                <a:avLst/>
                <a:gdLst/>
                <a:ahLst/>
                <a:cxnLst/>
                <a:rect r="r" b="b" t="t" l="l"/>
                <a:pathLst>
                  <a:path h="74256" w="204620">
                    <a:moveTo>
                      <a:pt x="0" y="0"/>
                    </a:moveTo>
                    <a:lnTo>
                      <a:pt x="204620" y="0"/>
                    </a:lnTo>
                    <a:lnTo>
                      <a:pt x="204620" y="74256"/>
                    </a:lnTo>
                    <a:lnTo>
                      <a:pt x="0" y="74256"/>
                    </a:lnTo>
                    <a:close/>
                  </a:path>
                </a:pathLst>
              </a:custGeom>
              <a:solidFill>
                <a:srgbClr val="FDCF60"/>
              </a:solidFill>
            </p:spPr>
          </p:sp>
          <p:sp>
            <p:nvSpPr>
              <p:cNvPr name="TextBox 12" id="12"/>
              <p:cNvSpPr txBox="true"/>
              <p:nvPr/>
            </p:nvSpPr>
            <p:spPr>
              <a:xfrm>
                <a:off x="0" y="-38100"/>
                <a:ext cx="204620" cy="112356"/>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78827" y="6222347"/>
              <a:ext cx="868937" cy="195238"/>
            </a:xfrm>
            <a:prstGeom prst="rect">
              <a:avLst/>
            </a:prstGeom>
          </p:spPr>
          <p:txBody>
            <a:bodyPr anchor="t" rtlCol="false" tIns="0" lIns="0" bIns="0" rIns="0">
              <a:spAutoFit/>
            </a:bodyPr>
            <a:lstStyle/>
            <a:p>
              <a:pPr algn="ctr">
                <a:lnSpc>
                  <a:spcPts val="1248"/>
                </a:lnSpc>
              </a:pPr>
              <a:r>
                <a:rPr lang="en-US" sz="891" b="true">
                  <a:solidFill>
                    <a:srgbClr val="14274E"/>
                  </a:solidFill>
                  <a:latin typeface="Canva Sans Bold"/>
                  <a:ea typeface="Canva Sans Bold"/>
                  <a:cs typeface="Canva Sans Bold"/>
                  <a:sym typeface="Canva Sans Bold"/>
                </a:rPr>
                <a:t>5 Volt Laser</a:t>
              </a:r>
            </a:p>
          </p:txBody>
        </p:sp>
      </p:grpSp>
      <p:sp>
        <p:nvSpPr>
          <p:cNvPr name="TextBox 14" id="14"/>
          <p:cNvSpPr txBox="true"/>
          <p:nvPr/>
        </p:nvSpPr>
        <p:spPr>
          <a:xfrm rot="0">
            <a:off x="13310649" y="7566659"/>
            <a:ext cx="1329096" cy="349380"/>
          </a:xfrm>
          <a:prstGeom prst="rect">
            <a:avLst/>
          </a:prstGeom>
        </p:spPr>
        <p:txBody>
          <a:bodyPr anchor="t" rtlCol="false" tIns="0" lIns="0" bIns="0" rIns="0">
            <a:spAutoFit/>
          </a:bodyPr>
          <a:lstStyle/>
          <a:p>
            <a:pPr algn="ctr">
              <a:lnSpc>
                <a:spcPts val="2920"/>
              </a:lnSpc>
            </a:pPr>
            <a:r>
              <a:rPr lang="en-US" sz="2086" b="true">
                <a:solidFill>
                  <a:srgbClr val="1C1F27"/>
                </a:solidFill>
                <a:latin typeface="Canva Sans Bold"/>
                <a:ea typeface="Canva Sans Bold"/>
                <a:cs typeface="Canva Sans Bold"/>
                <a:sym typeface="Canva Sans Bold"/>
              </a:rPr>
              <a:t>LED</a:t>
            </a:r>
          </a:p>
        </p:txBody>
      </p:sp>
      <p:sp>
        <p:nvSpPr>
          <p:cNvPr name="TextBox 15" id="15"/>
          <p:cNvSpPr txBox="true"/>
          <p:nvPr/>
        </p:nvSpPr>
        <p:spPr>
          <a:xfrm rot="0">
            <a:off x="14499369" y="7265099"/>
            <a:ext cx="1731231" cy="349380"/>
          </a:xfrm>
          <a:prstGeom prst="rect">
            <a:avLst/>
          </a:prstGeom>
        </p:spPr>
        <p:txBody>
          <a:bodyPr anchor="t" rtlCol="false" tIns="0" lIns="0" bIns="0" rIns="0">
            <a:spAutoFit/>
          </a:bodyPr>
          <a:lstStyle/>
          <a:p>
            <a:pPr algn="ctr">
              <a:lnSpc>
                <a:spcPts val="2920"/>
              </a:lnSpc>
            </a:pPr>
            <a:r>
              <a:rPr lang="en-US" sz="2086" b="true">
                <a:solidFill>
                  <a:srgbClr val="1C1F27"/>
                </a:solidFill>
                <a:latin typeface="Canva Sans Bold"/>
                <a:ea typeface="Canva Sans Bold"/>
                <a:cs typeface="Canva Sans Bold"/>
                <a:sym typeface="Canva Sans Bold"/>
              </a:rPr>
              <a:t>Push-Button</a:t>
            </a:r>
          </a:p>
        </p:txBody>
      </p:sp>
      <p:sp>
        <p:nvSpPr>
          <p:cNvPr name="AutoShape 16" id="16"/>
          <p:cNvSpPr/>
          <p:nvPr/>
        </p:nvSpPr>
        <p:spPr>
          <a:xfrm flipH="true" flipV="true">
            <a:off x="12326687" y="6403090"/>
            <a:ext cx="1464017" cy="1201669"/>
          </a:xfrm>
          <a:prstGeom prst="line">
            <a:avLst/>
          </a:prstGeom>
          <a:ln cap="flat" w="38100">
            <a:solidFill>
              <a:srgbClr val="000000"/>
            </a:solidFill>
            <a:prstDash val="solid"/>
            <a:headEnd type="none" len="sm" w="sm"/>
            <a:tailEnd type="none" len="sm" w="sm"/>
          </a:ln>
        </p:spPr>
      </p:sp>
      <p:sp>
        <p:nvSpPr>
          <p:cNvPr name="AutoShape 17" id="17"/>
          <p:cNvSpPr/>
          <p:nvPr/>
        </p:nvSpPr>
        <p:spPr>
          <a:xfrm flipV="true">
            <a:off x="11675050" y="6771902"/>
            <a:ext cx="0" cy="375657"/>
          </a:xfrm>
          <a:prstGeom prst="line">
            <a:avLst/>
          </a:prstGeom>
          <a:ln cap="flat" w="38100">
            <a:solidFill>
              <a:srgbClr val="000000"/>
            </a:solidFill>
            <a:prstDash val="solid"/>
            <a:headEnd type="none" len="sm" w="sm"/>
            <a:tailEnd type="none" len="sm" w="sm"/>
          </a:ln>
        </p:spPr>
      </p:sp>
      <p:sp>
        <p:nvSpPr>
          <p:cNvPr name="AutoShape 18" id="18"/>
          <p:cNvSpPr/>
          <p:nvPr/>
        </p:nvSpPr>
        <p:spPr>
          <a:xfrm flipH="true" flipV="true">
            <a:off x="13687813" y="6171067"/>
            <a:ext cx="1464017" cy="1201669"/>
          </a:xfrm>
          <a:prstGeom prst="line">
            <a:avLst/>
          </a:prstGeom>
          <a:ln cap="flat" w="38100">
            <a:solidFill>
              <a:srgbClr val="000000"/>
            </a:solidFill>
            <a:prstDash val="solid"/>
            <a:headEnd type="none" len="sm" w="sm"/>
            <a:tailEnd type="none" len="sm" w="sm"/>
          </a:ln>
        </p:spPr>
      </p:sp>
      <p:sp>
        <p:nvSpPr>
          <p:cNvPr name="AutoShape 19" id="19"/>
          <p:cNvSpPr/>
          <p:nvPr/>
        </p:nvSpPr>
        <p:spPr>
          <a:xfrm flipV="true">
            <a:off x="12326687" y="5570232"/>
            <a:ext cx="12086" cy="2345807"/>
          </a:xfrm>
          <a:prstGeom prst="line">
            <a:avLst/>
          </a:prstGeom>
          <a:ln cap="flat" w="38100">
            <a:solidFill>
              <a:srgbClr val="000000"/>
            </a:solidFill>
            <a:prstDash val="solid"/>
            <a:headEnd type="none" len="sm" w="sm"/>
            <a:tailEnd type="none" len="sm" w="sm"/>
          </a:ln>
        </p:spPr>
      </p:sp>
      <p:sp>
        <p:nvSpPr>
          <p:cNvPr name="TextBox 20" id="20"/>
          <p:cNvSpPr txBox="true"/>
          <p:nvPr/>
        </p:nvSpPr>
        <p:spPr>
          <a:xfrm rot="0">
            <a:off x="14901504" y="4794120"/>
            <a:ext cx="1329096" cy="349380"/>
          </a:xfrm>
          <a:prstGeom prst="rect">
            <a:avLst/>
          </a:prstGeom>
        </p:spPr>
        <p:txBody>
          <a:bodyPr anchor="t" rtlCol="false" tIns="0" lIns="0" bIns="0" rIns="0">
            <a:spAutoFit/>
          </a:bodyPr>
          <a:lstStyle/>
          <a:p>
            <a:pPr algn="ctr">
              <a:lnSpc>
                <a:spcPts val="2920"/>
              </a:lnSpc>
            </a:pPr>
            <a:r>
              <a:rPr lang="en-US" sz="2086" b="true">
                <a:solidFill>
                  <a:srgbClr val="1C1F27"/>
                </a:solidFill>
                <a:latin typeface="Canva Sans Bold"/>
                <a:ea typeface="Canva Sans Bold"/>
                <a:cs typeface="Canva Sans Bold"/>
                <a:sym typeface="Canva Sans Bold"/>
              </a:rPr>
              <a:t>10k OHM</a:t>
            </a:r>
          </a:p>
        </p:txBody>
      </p:sp>
      <p:sp>
        <p:nvSpPr>
          <p:cNvPr name="AutoShape 21" id="21"/>
          <p:cNvSpPr/>
          <p:nvPr/>
        </p:nvSpPr>
        <p:spPr>
          <a:xfrm flipH="true">
            <a:off x="13563080" y="4987860"/>
            <a:ext cx="1338424" cy="387275"/>
          </a:xfrm>
          <a:prstGeom prst="line">
            <a:avLst/>
          </a:prstGeom>
          <a:ln cap="flat" w="38100">
            <a:solidFill>
              <a:srgbClr val="000000"/>
            </a:solidFill>
            <a:prstDash val="solid"/>
            <a:headEnd type="none" len="sm" w="sm"/>
            <a:tailEnd type="none" len="sm" w="sm"/>
          </a:ln>
        </p:spPr>
      </p:sp>
      <p:sp>
        <p:nvSpPr>
          <p:cNvPr name="TextBox 22" id="22"/>
          <p:cNvSpPr txBox="true"/>
          <p:nvPr/>
        </p:nvSpPr>
        <p:spPr>
          <a:xfrm rot="0">
            <a:off x="1388192" y="1634795"/>
            <a:ext cx="5232603" cy="1812924"/>
          </a:xfrm>
          <a:prstGeom prst="rect">
            <a:avLst/>
          </a:prstGeom>
        </p:spPr>
        <p:txBody>
          <a:bodyPr anchor="t" rtlCol="false" tIns="0" lIns="0" bIns="0" rIns="0">
            <a:spAutoFit/>
          </a:bodyPr>
          <a:lstStyle/>
          <a:p>
            <a:pPr algn="just">
              <a:lnSpc>
                <a:spcPts val="6799"/>
              </a:lnSpc>
            </a:pPr>
            <a:r>
              <a:rPr lang="en-US" sz="8499" b="true">
                <a:solidFill>
                  <a:srgbClr val="14274E"/>
                </a:solidFill>
                <a:latin typeface="Proxima Nova Heavy"/>
                <a:ea typeface="Proxima Nova Heavy"/>
                <a:cs typeface="Proxima Nova Heavy"/>
                <a:sym typeface="Proxima Nova Heavy"/>
              </a:rPr>
              <a:t>CIRCUIT DIAGRAM</a:t>
            </a:r>
          </a:p>
        </p:txBody>
      </p:sp>
      <p:sp>
        <p:nvSpPr>
          <p:cNvPr name="TextBox 23" id="23"/>
          <p:cNvSpPr txBox="true"/>
          <p:nvPr/>
        </p:nvSpPr>
        <p:spPr>
          <a:xfrm rot="0">
            <a:off x="10826529" y="7109459"/>
            <a:ext cx="1329096" cy="349380"/>
          </a:xfrm>
          <a:prstGeom prst="rect">
            <a:avLst/>
          </a:prstGeom>
        </p:spPr>
        <p:txBody>
          <a:bodyPr anchor="t" rtlCol="false" tIns="0" lIns="0" bIns="0" rIns="0">
            <a:spAutoFit/>
          </a:bodyPr>
          <a:lstStyle/>
          <a:p>
            <a:pPr algn="ctr">
              <a:lnSpc>
                <a:spcPts val="2920"/>
              </a:lnSpc>
            </a:pPr>
            <a:r>
              <a:rPr lang="en-US" sz="2086" b="true">
                <a:solidFill>
                  <a:srgbClr val="1C1F27"/>
                </a:solidFill>
                <a:latin typeface="Canva Sans Bold"/>
                <a:ea typeface="Canva Sans Bold"/>
                <a:cs typeface="Canva Sans Bold"/>
                <a:sym typeface="Canva Sans Bold"/>
              </a:rPr>
              <a:t>Buzzer</a:t>
            </a:r>
          </a:p>
        </p:txBody>
      </p:sp>
      <p:sp>
        <p:nvSpPr>
          <p:cNvPr name="TextBox 24" id="24"/>
          <p:cNvSpPr txBox="true"/>
          <p:nvPr/>
        </p:nvSpPr>
        <p:spPr>
          <a:xfrm rot="0">
            <a:off x="11796796" y="7937370"/>
            <a:ext cx="1329096" cy="349380"/>
          </a:xfrm>
          <a:prstGeom prst="rect">
            <a:avLst/>
          </a:prstGeom>
        </p:spPr>
        <p:txBody>
          <a:bodyPr anchor="t" rtlCol="false" tIns="0" lIns="0" bIns="0" rIns="0">
            <a:spAutoFit/>
          </a:bodyPr>
          <a:lstStyle/>
          <a:p>
            <a:pPr algn="ctr">
              <a:lnSpc>
                <a:spcPts val="2920"/>
              </a:lnSpc>
            </a:pPr>
            <a:r>
              <a:rPr lang="en-US" sz="2086" b="true">
                <a:solidFill>
                  <a:srgbClr val="1C1F27"/>
                </a:solidFill>
                <a:latin typeface="Canva Sans Bold"/>
                <a:ea typeface="Canva Sans Bold"/>
                <a:cs typeface="Canva Sans Bold"/>
                <a:sym typeface="Canva Sans Bold"/>
              </a:rPr>
              <a:t>220 OHM</a:t>
            </a:r>
          </a:p>
        </p:txBody>
      </p:sp>
      <p:sp>
        <p:nvSpPr>
          <p:cNvPr name="TextBox 25" id="25"/>
          <p:cNvSpPr txBox="true"/>
          <p:nvPr/>
        </p:nvSpPr>
        <p:spPr>
          <a:xfrm rot="0">
            <a:off x="8662449" y="6743327"/>
            <a:ext cx="1953427" cy="559873"/>
          </a:xfrm>
          <a:prstGeom prst="rect">
            <a:avLst/>
          </a:prstGeom>
        </p:spPr>
        <p:txBody>
          <a:bodyPr anchor="t" rtlCol="false" tIns="0" lIns="0" bIns="0" rIns="0">
            <a:spAutoFit/>
          </a:bodyPr>
          <a:lstStyle/>
          <a:p>
            <a:pPr algn="ctr">
              <a:lnSpc>
                <a:spcPts val="2297"/>
              </a:lnSpc>
            </a:pPr>
            <a:r>
              <a:rPr lang="en-US" sz="1640" b="true">
                <a:solidFill>
                  <a:srgbClr val="1C1F27"/>
                </a:solidFill>
                <a:latin typeface="Canva Sans Bold"/>
                <a:ea typeface="Canva Sans Bold"/>
                <a:cs typeface="Canva Sans Bold"/>
                <a:sym typeface="Canva Sans Bold"/>
              </a:rPr>
              <a:t>Laser  dependent resistor</a:t>
            </a:r>
          </a:p>
        </p:txBody>
      </p:sp>
      <p:sp>
        <p:nvSpPr>
          <p:cNvPr name="TextBox 26" id="26"/>
          <p:cNvSpPr txBox="true"/>
          <p:nvPr/>
        </p:nvSpPr>
        <p:spPr>
          <a:xfrm rot="0">
            <a:off x="13426261" y="2317419"/>
            <a:ext cx="1737655" cy="464117"/>
          </a:xfrm>
          <a:prstGeom prst="rect">
            <a:avLst/>
          </a:prstGeom>
        </p:spPr>
        <p:txBody>
          <a:bodyPr anchor="t" rtlCol="false" tIns="0" lIns="0" bIns="0" rIns="0">
            <a:spAutoFit/>
          </a:bodyPr>
          <a:lstStyle/>
          <a:p>
            <a:pPr algn="ctr">
              <a:lnSpc>
                <a:spcPts val="3818"/>
              </a:lnSpc>
            </a:pPr>
            <a:r>
              <a:rPr lang="en-US" sz="2727" b="true">
                <a:solidFill>
                  <a:srgbClr val="1C1F27"/>
                </a:solidFill>
                <a:latin typeface="Canva Sans Bold"/>
                <a:ea typeface="Canva Sans Bold"/>
                <a:cs typeface="Canva Sans Bold"/>
                <a:sym typeface="Canva Sans Bold"/>
              </a:rPr>
              <a:t>Arduino</a:t>
            </a:r>
          </a:p>
        </p:txBody>
      </p:sp>
      <p:sp>
        <p:nvSpPr>
          <p:cNvPr name="TextBox 27" id="27"/>
          <p:cNvSpPr txBox="true"/>
          <p:nvPr/>
        </p:nvSpPr>
        <p:spPr>
          <a:xfrm rot="0">
            <a:off x="7789687" y="5309599"/>
            <a:ext cx="2286933" cy="464117"/>
          </a:xfrm>
          <a:prstGeom prst="rect">
            <a:avLst/>
          </a:prstGeom>
        </p:spPr>
        <p:txBody>
          <a:bodyPr anchor="t" rtlCol="false" tIns="0" lIns="0" bIns="0" rIns="0">
            <a:spAutoFit/>
          </a:bodyPr>
          <a:lstStyle/>
          <a:p>
            <a:pPr algn="ctr">
              <a:lnSpc>
                <a:spcPts val="3818"/>
              </a:lnSpc>
            </a:pPr>
            <a:r>
              <a:rPr lang="en-US" sz="2727" b="true">
                <a:solidFill>
                  <a:srgbClr val="1C1F27"/>
                </a:solidFill>
                <a:latin typeface="Canva Sans Bold"/>
                <a:ea typeface="Canva Sans Bold"/>
                <a:cs typeface="Canva Sans Bold"/>
                <a:sym typeface="Canva Sans Bold"/>
              </a:rPr>
              <a:t>Laser</a:t>
            </a:r>
          </a:p>
        </p:txBody>
      </p:sp>
    </p:spTree>
  </p:cSld>
  <p:clrMapOvr>
    <a:masterClrMapping/>
  </p:clrMapOvr>
  <p:transition spd="slow">
    <p:push dir="r"/>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true" flipV="false" rot="0">
            <a:off x="14317218" y="6172200"/>
            <a:ext cx="3970782" cy="4114800"/>
          </a:xfrm>
          <a:custGeom>
            <a:avLst/>
            <a:gdLst/>
            <a:ahLst/>
            <a:cxnLst/>
            <a:rect r="r" b="b" t="t" l="l"/>
            <a:pathLst>
              <a:path h="4114800" w="3970782">
                <a:moveTo>
                  <a:pt x="3970782" y="0"/>
                </a:moveTo>
                <a:lnTo>
                  <a:pt x="0" y="0"/>
                </a:lnTo>
                <a:lnTo>
                  <a:pt x="0" y="4114800"/>
                </a:lnTo>
                <a:lnTo>
                  <a:pt x="3970782" y="4114800"/>
                </a:lnTo>
                <a:lnTo>
                  <a:pt x="39707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0"/>
            <a:ext cx="3970782" cy="4114800"/>
          </a:xfrm>
          <a:custGeom>
            <a:avLst/>
            <a:gdLst/>
            <a:ahLst/>
            <a:cxnLst/>
            <a:rect r="r" b="b" t="t" l="l"/>
            <a:pathLst>
              <a:path h="4114800" w="3970782">
                <a:moveTo>
                  <a:pt x="0" y="4114800"/>
                </a:moveTo>
                <a:lnTo>
                  <a:pt x="3970782" y="4114800"/>
                </a:lnTo>
                <a:lnTo>
                  <a:pt x="397078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29340" y="1028700"/>
            <a:ext cx="16230600" cy="8190981"/>
            <a:chOff x="0" y="0"/>
            <a:chExt cx="4274726" cy="2157295"/>
          </a:xfrm>
        </p:grpSpPr>
        <p:sp>
          <p:nvSpPr>
            <p:cNvPr name="Freeform 5" id="5"/>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6" id="6"/>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458173" y="3085700"/>
            <a:ext cx="6088145" cy="4482397"/>
          </a:xfrm>
          <a:custGeom>
            <a:avLst/>
            <a:gdLst/>
            <a:ahLst/>
            <a:cxnLst/>
            <a:rect r="r" b="b" t="t" l="l"/>
            <a:pathLst>
              <a:path h="4482397" w="6088145">
                <a:moveTo>
                  <a:pt x="0" y="0"/>
                </a:moveTo>
                <a:lnTo>
                  <a:pt x="6088145" y="0"/>
                </a:lnTo>
                <a:lnTo>
                  <a:pt x="6088145" y="4482397"/>
                </a:lnTo>
                <a:lnTo>
                  <a:pt x="0" y="4482397"/>
                </a:lnTo>
                <a:lnTo>
                  <a:pt x="0" y="0"/>
                </a:lnTo>
                <a:close/>
              </a:path>
            </a:pathLst>
          </a:custGeom>
          <a:blipFill>
            <a:blip r:embed="rId4"/>
            <a:stretch>
              <a:fillRect l="0" t="0" r="0" b="0"/>
            </a:stretch>
          </a:blipFill>
        </p:spPr>
      </p:sp>
      <p:sp>
        <p:nvSpPr>
          <p:cNvPr name="TextBox 8" id="8"/>
          <p:cNvSpPr txBox="true"/>
          <p:nvPr/>
        </p:nvSpPr>
        <p:spPr>
          <a:xfrm rot="0">
            <a:off x="1149535" y="1463869"/>
            <a:ext cx="6838601" cy="1418016"/>
          </a:xfrm>
          <a:prstGeom prst="rect">
            <a:avLst/>
          </a:prstGeom>
        </p:spPr>
        <p:txBody>
          <a:bodyPr anchor="t" rtlCol="false" tIns="0" lIns="0" bIns="0" rIns="0">
            <a:spAutoFit/>
          </a:bodyPr>
          <a:lstStyle/>
          <a:p>
            <a:pPr algn="just">
              <a:lnSpc>
                <a:spcPts val="5277"/>
              </a:lnSpc>
            </a:pPr>
            <a:r>
              <a:rPr lang="en-US" sz="6596" b="true">
                <a:solidFill>
                  <a:srgbClr val="14274E"/>
                </a:solidFill>
                <a:latin typeface="Proxima Nova Heavy"/>
                <a:ea typeface="Proxima Nova Heavy"/>
                <a:cs typeface="Proxima Nova Heavy"/>
                <a:sym typeface="Proxima Nova Heavy"/>
              </a:rPr>
              <a:t>CIRCUIT DESIGN EXPLANATION</a:t>
            </a:r>
          </a:p>
        </p:txBody>
      </p:sp>
      <p:sp>
        <p:nvSpPr>
          <p:cNvPr name="TextBox 9" id="9"/>
          <p:cNvSpPr txBox="true"/>
          <p:nvPr/>
        </p:nvSpPr>
        <p:spPr>
          <a:xfrm rot="0">
            <a:off x="1149535" y="3509067"/>
            <a:ext cx="9308638" cy="4985730"/>
          </a:xfrm>
          <a:prstGeom prst="rect">
            <a:avLst/>
          </a:prstGeom>
        </p:spPr>
        <p:txBody>
          <a:bodyPr anchor="t" rtlCol="false" tIns="0" lIns="0" bIns="0" rIns="0">
            <a:spAutoFit/>
          </a:bodyPr>
          <a:lstStyle/>
          <a:p>
            <a:pPr algn="just">
              <a:lnSpc>
                <a:spcPts val="3038"/>
              </a:lnSpc>
            </a:pPr>
            <a:r>
              <a:rPr lang="en-US" sz="2170" b="true">
                <a:solidFill>
                  <a:srgbClr val="14274E"/>
                </a:solidFill>
                <a:latin typeface="Canva Sans Bold"/>
                <a:ea typeface="Canva Sans Bold"/>
                <a:cs typeface="Canva Sans Bold"/>
                <a:sym typeface="Canva Sans Bold"/>
              </a:rPr>
              <a:t>The laser security system circuit detects interruptions in a laser beam and triggers an alarm.</a:t>
            </a:r>
          </a:p>
          <a:p>
            <a:pPr algn="just">
              <a:lnSpc>
                <a:spcPts val="3755"/>
              </a:lnSpc>
            </a:pPr>
            <a:r>
              <a:rPr lang="en-US" sz="2170" b="true">
                <a:solidFill>
                  <a:srgbClr val="14274E"/>
                </a:solidFill>
                <a:latin typeface="Canva Sans Bold"/>
                <a:ea typeface="Canva Sans Bold"/>
                <a:cs typeface="Canva Sans Bold"/>
                <a:sym typeface="Canva Sans Bold"/>
              </a:rPr>
              <a:t> The key components include a laser module, LDR, Arduino UNO, buzzer, LEDs, and a reset button. The laser module emits a beam toward the LDR, which detects the beam and sends signals to the Arduino. In normal operation, the green LED remains ON, indicating everything is fine. When the laser beam is interrupted, the LDR detects the change, and the Arduino activates the buzzer and the red LED to signal an alert. To reset the system, the button is pressed, stopping the buzzer and resetting the LEDs. This circuit provides a simple yet effective way to create a laser-based security system.</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274E"/>
        </a:solidFill>
      </p:bgPr>
    </p:bg>
    <p:spTree>
      <p:nvGrpSpPr>
        <p:cNvPr id="1" name=""/>
        <p:cNvGrpSpPr/>
        <p:nvPr/>
      </p:nvGrpSpPr>
      <p:grpSpPr>
        <a:xfrm>
          <a:off x="0" y="0"/>
          <a:ext cx="0" cy="0"/>
          <a:chOff x="0" y="0"/>
          <a:chExt cx="0" cy="0"/>
        </a:xfrm>
      </p:grpSpPr>
      <p:sp>
        <p:nvSpPr>
          <p:cNvPr name="Freeform 2" id="2"/>
          <p:cNvSpPr/>
          <p:nvPr/>
        </p:nvSpPr>
        <p:spPr>
          <a:xfrm flipH="true" flipV="true" rot="0">
            <a:off x="14173200" y="-5715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22935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67319"/>
            <a:ext cx="16230600" cy="8190981"/>
            <a:chOff x="0" y="0"/>
            <a:chExt cx="4274726" cy="2157295"/>
          </a:xfrm>
        </p:grpSpPr>
        <p:sp>
          <p:nvSpPr>
            <p:cNvPr name="Freeform 5" id="5"/>
            <p:cNvSpPr/>
            <p:nvPr/>
          </p:nvSpPr>
          <p:spPr>
            <a:xfrm flipH="false" flipV="false" rot="0">
              <a:off x="0" y="0"/>
              <a:ext cx="4274726" cy="2157295"/>
            </a:xfrm>
            <a:custGeom>
              <a:avLst/>
              <a:gdLst/>
              <a:ahLst/>
              <a:cxnLst/>
              <a:rect r="r" b="b" t="t" l="l"/>
              <a:pathLst>
                <a:path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w="133350" cap="rnd">
              <a:solidFill>
                <a:srgbClr val="394867"/>
              </a:solidFill>
              <a:prstDash val="solid"/>
              <a:round/>
            </a:ln>
          </p:spPr>
        </p:sp>
        <p:sp>
          <p:nvSpPr>
            <p:cNvPr name="TextBox 6" id="6"/>
            <p:cNvSpPr txBox="true"/>
            <p:nvPr/>
          </p:nvSpPr>
          <p:spPr>
            <a:xfrm>
              <a:off x="0" y="-38100"/>
              <a:ext cx="4274726" cy="2195395"/>
            </a:xfrm>
            <a:prstGeom prst="rect">
              <a:avLst/>
            </a:prstGeom>
          </p:spPr>
          <p:txBody>
            <a:bodyPr anchor="ctr" rtlCol="false" tIns="50800" lIns="50800" bIns="50800" rIns="50800"/>
            <a:lstStyle/>
            <a:p>
              <a:pPr algn="ctr">
                <a:lnSpc>
                  <a:spcPts val="2659"/>
                </a:lnSpc>
                <a:spcBef>
                  <a:spcPct val="0"/>
                </a:spcBef>
              </a:pPr>
            </a:p>
          </p:txBody>
        </p:sp>
      </p:gr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3610" t="0" r="3610" b="0"/>
          <a:stretch>
            <a:fillRect/>
          </a:stretch>
        </p:blipFill>
        <p:spPr>
          <a:xfrm flipH="false" flipV="false" rot="0">
            <a:off x="8396700" y="1331535"/>
            <a:ext cx="8540699" cy="5178039"/>
          </a:xfrm>
          <a:prstGeom prst="rect">
            <a:avLst/>
          </a:prstGeom>
        </p:spPr>
      </p:pic>
      <p:sp>
        <p:nvSpPr>
          <p:cNvPr name="Freeform 8" id="8"/>
          <p:cNvSpPr/>
          <p:nvPr/>
        </p:nvSpPr>
        <p:spPr>
          <a:xfrm flipH="false" flipV="false" rot="0">
            <a:off x="14173200" y="6703798"/>
            <a:ext cx="2764199" cy="2052226"/>
          </a:xfrm>
          <a:custGeom>
            <a:avLst/>
            <a:gdLst/>
            <a:ahLst/>
            <a:cxnLst/>
            <a:rect r="r" b="b" t="t" l="l"/>
            <a:pathLst>
              <a:path h="2052226" w="2764199">
                <a:moveTo>
                  <a:pt x="0" y="0"/>
                </a:moveTo>
                <a:lnTo>
                  <a:pt x="2764199" y="0"/>
                </a:lnTo>
                <a:lnTo>
                  <a:pt x="2764199" y="2052226"/>
                </a:lnTo>
                <a:lnTo>
                  <a:pt x="0" y="2052226"/>
                </a:lnTo>
                <a:lnTo>
                  <a:pt x="0" y="0"/>
                </a:lnTo>
                <a:close/>
              </a:path>
            </a:pathLst>
          </a:custGeom>
          <a:blipFill>
            <a:blip r:embed="rId7"/>
            <a:stretch>
              <a:fillRect l="-839" t="0" r="0" b="0"/>
            </a:stretch>
          </a:blipFill>
        </p:spPr>
      </p:sp>
      <p:sp>
        <p:nvSpPr>
          <p:cNvPr name="TextBox 9" id="9"/>
          <p:cNvSpPr txBox="true"/>
          <p:nvPr/>
        </p:nvSpPr>
        <p:spPr>
          <a:xfrm rot="0">
            <a:off x="1365061" y="1569660"/>
            <a:ext cx="8274101" cy="1309829"/>
          </a:xfrm>
          <a:prstGeom prst="rect">
            <a:avLst/>
          </a:prstGeom>
        </p:spPr>
        <p:txBody>
          <a:bodyPr anchor="t" rtlCol="false" tIns="0" lIns="0" bIns="0" rIns="0">
            <a:spAutoFit/>
          </a:bodyPr>
          <a:lstStyle/>
          <a:p>
            <a:pPr algn="just">
              <a:lnSpc>
                <a:spcPts val="4877"/>
              </a:lnSpc>
            </a:pPr>
            <a:r>
              <a:rPr lang="en-US" sz="6096" b="true">
                <a:solidFill>
                  <a:srgbClr val="14274E"/>
                </a:solidFill>
                <a:latin typeface="Proxima Nova Heavy"/>
                <a:ea typeface="Proxima Nova Heavy"/>
                <a:cs typeface="Proxima Nova Heavy"/>
                <a:sym typeface="Proxima Nova Heavy"/>
              </a:rPr>
              <a:t>COMPONENTS</a:t>
            </a:r>
          </a:p>
          <a:p>
            <a:pPr algn="just">
              <a:lnSpc>
                <a:spcPts val="4877"/>
              </a:lnSpc>
            </a:pPr>
            <a:r>
              <a:rPr lang="en-US" sz="6096" b="true">
                <a:solidFill>
                  <a:srgbClr val="14274E"/>
                </a:solidFill>
                <a:latin typeface="Proxima Nova Heavy"/>
                <a:ea typeface="Proxima Nova Heavy"/>
                <a:cs typeface="Proxima Nova Heavy"/>
                <a:sym typeface="Proxima Nova Heavy"/>
              </a:rPr>
              <a:t>IMPLEMENTATION</a:t>
            </a:r>
          </a:p>
        </p:txBody>
      </p:sp>
      <p:sp>
        <p:nvSpPr>
          <p:cNvPr name="TextBox 10" id="10"/>
          <p:cNvSpPr txBox="true"/>
          <p:nvPr/>
        </p:nvSpPr>
        <p:spPr>
          <a:xfrm rot="0">
            <a:off x="1028700" y="3234950"/>
            <a:ext cx="7141037" cy="3798570"/>
          </a:xfrm>
          <a:prstGeom prst="rect">
            <a:avLst/>
          </a:prstGeom>
        </p:spPr>
        <p:txBody>
          <a:bodyPr anchor="t" rtlCol="false" tIns="0" lIns="0" bIns="0" rIns="0">
            <a:spAutoFit/>
          </a:bodyPr>
          <a:lstStyle/>
          <a:p>
            <a:pPr algn="l" marL="582933" indent="-291467" lvl="1">
              <a:lnSpc>
                <a:spcPts val="3780"/>
              </a:lnSpc>
              <a:buAutoNum type="arabicPeriod" startAt="1"/>
            </a:pPr>
            <a:r>
              <a:rPr lang="en-US" b="true" sz="2700">
                <a:solidFill>
                  <a:srgbClr val="000000"/>
                </a:solidFill>
                <a:latin typeface="Canva Sans Bold"/>
                <a:ea typeface="Canva Sans Bold"/>
                <a:cs typeface="Canva Sans Bold"/>
                <a:sym typeface="Canva Sans Bold"/>
              </a:rPr>
              <a:t>we Implement  all the components as shown in the circuit diagram in brad boar.</a:t>
            </a:r>
          </a:p>
          <a:p>
            <a:pPr algn="l" marL="582933" indent="-291467" lvl="1">
              <a:lnSpc>
                <a:spcPts val="3780"/>
              </a:lnSpc>
              <a:buAutoNum type="arabicPeriod" startAt="1"/>
            </a:pPr>
            <a:r>
              <a:rPr lang="en-US" b="true" sz="2700">
                <a:solidFill>
                  <a:srgbClr val="000000"/>
                </a:solidFill>
                <a:latin typeface="Canva Sans Bold"/>
                <a:ea typeface="Canva Sans Bold"/>
                <a:cs typeface="Canva Sans Bold"/>
                <a:sym typeface="Canva Sans Bold"/>
              </a:rPr>
              <a:t>we Connect ARDUINO as the circuit.</a:t>
            </a:r>
          </a:p>
          <a:p>
            <a:pPr algn="l" marL="582933" indent="-291467" lvl="1">
              <a:lnSpc>
                <a:spcPts val="3780"/>
              </a:lnSpc>
              <a:buAutoNum type="arabicPeriod" startAt="1"/>
            </a:pPr>
            <a:r>
              <a:rPr lang="en-US" b="true" sz="2700">
                <a:solidFill>
                  <a:srgbClr val="000000"/>
                </a:solidFill>
                <a:latin typeface="Canva Sans Bold"/>
                <a:ea typeface="Canva Sans Bold"/>
                <a:cs typeface="Canva Sans Bold"/>
                <a:sym typeface="Canva Sans Bold"/>
              </a:rPr>
              <a:t>we Connect the ARDUINO with Laptop/PC/MAC</a:t>
            </a:r>
          </a:p>
          <a:p>
            <a:pPr algn="l" marL="582933" indent="-291467" lvl="1">
              <a:lnSpc>
                <a:spcPts val="3780"/>
              </a:lnSpc>
              <a:buAutoNum type="arabicPeriod" startAt="1"/>
            </a:pPr>
            <a:r>
              <a:rPr lang="en-US" b="true" sz="2700">
                <a:solidFill>
                  <a:srgbClr val="000000"/>
                </a:solidFill>
                <a:latin typeface="Canva Sans Bold"/>
                <a:ea typeface="Canva Sans Bold"/>
                <a:cs typeface="Canva Sans Bold"/>
                <a:sym typeface="Canva Sans Bold"/>
              </a:rPr>
              <a:t>then weUpload the codes.</a:t>
            </a:r>
          </a:p>
          <a:p>
            <a:pPr algn="l">
              <a:lnSpc>
                <a:spcPts val="3780"/>
              </a:lnSpc>
            </a:pPr>
          </a:p>
        </p:txBody>
      </p:sp>
    </p:spTree>
  </p:cSld>
  <p:clrMapOvr>
    <a:masterClrMapping/>
  </p:clrMapOvr>
  <p:transition spd="slow">
    <p:push dir="u"/>
  </p:transition>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DAGckMJhm0M</dc:identifier>
  <dcterms:modified xsi:type="dcterms:W3CDTF">2011-08-01T06:04:30Z</dcterms:modified>
  <cp:revision>1</cp:revision>
  <dc:title>LASER PRESENTATION</dc:title>
</cp:coreProperties>
</file>